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256" r:id="rId2"/>
    <p:sldId id="335" r:id="rId3"/>
    <p:sldId id="336" r:id="rId4"/>
    <p:sldId id="351" r:id="rId5"/>
    <p:sldId id="352" r:id="rId6"/>
    <p:sldId id="353" r:id="rId7"/>
    <p:sldId id="339" r:id="rId8"/>
    <p:sldId id="373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258" r:id="rId21"/>
    <p:sldId id="372" r:id="rId22"/>
    <p:sldId id="367" r:id="rId23"/>
    <p:sldId id="371" r:id="rId24"/>
    <p:sldId id="340" r:id="rId25"/>
    <p:sldId id="437" r:id="rId26"/>
    <p:sldId id="374" r:id="rId27"/>
    <p:sldId id="375" r:id="rId28"/>
    <p:sldId id="376" r:id="rId29"/>
    <p:sldId id="377" r:id="rId30"/>
    <p:sldId id="378" r:id="rId31"/>
    <p:sldId id="379" r:id="rId32"/>
    <p:sldId id="380" r:id="rId33"/>
    <p:sldId id="381" r:id="rId34"/>
    <p:sldId id="382" r:id="rId35"/>
    <p:sldId id="383" r:id="rId36"/>
    <p:sldId id="384" r:id="rId37"/>
    <p:sldId id="385" r:id="rId38"/>
    <p:sldId id="386" r:id="rId39"/>
    <p:sldId id="387" r:id="rId40"/>
    <p:sldId id="388" r:id="rId41"/>
    <p:sldId id="389" r:id="rId42"/>
    <p:sldId id="390" r:id="rId43"/>
    <p:sldId id="391" r:id="rId44"/>
    <p:sldId id="392" r:id="rId45"/>
    <p:sldId id="393" r:id="rId46"/>
    <p:sldId id="394" r:id="rId47"/>
    <p:sldId id="395" r:id="rId48"/>
    <p:sldId id="396" r:id="rId49"/>
    <p:sldId id="397" r:id="rId50"/>
    <p:sldId id="398" r:id="rId51"/>
    <p:sldId id="400" r:id="rId52"/>
    <p:sldId id="399" r:id="rId53"/>
    <p:sldId id="401" r:id="rId54"/>
    <p:sldId id="402" r:id="rId55"/>
    <p:sldId id="403" r:id="rId56"/>
    <p:sldId id="404" r:id="rId57"/>
    <p:sldId id="405" r:id="rId58"/>
    <p:sldId id="406" r:id="rId59"/>
    <p:sldId id="407" r:id="rId60"/>
    <p:sldId id="408" r:id="rId61"/>
    <p:sldId id="419" r:id="rId62"/>
    <p:sldId id="420" r:id="rId63"/>
    <p:sldId id="421" r:id="rId64"/>
    <p:sldId id="422" r:id="rId65"/>
    <p:sldId id="426" r:id="rId66"/>
    <p:sldId id="427" r:id="rId67"/>
    <p:sldId id="428" r:id="rId68"/>
    <p:sldId id="429" r:id="rId69"/>
    <p:sldId id="430" r:id="rId70"/>
    <p:sldId id="431" r:id="rId71"/>
    <p:sldId id="432" r:id="rId72"/>
    <p:sldId id="433" r:id="rId73"/>
    <p:sldId id="434" r:id="rId74"/>
    <p:sldId id="435" r:id="rId75"/>
    <p:sldId id="436" r:id="rId7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D26193-B916-4759-B0B2-B93E7E427425}" v="222" dt="2021-06-01T21:50:41.6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25.xml" Id="rId26" /><Relationship Type="http://schemas.openxmlformats.org/officeDocument/2006/relationships/slide" Target="slides/slide20.xml" Id="rId21" /><Relationship Type="http://schemas.openxmlformats.org/officeDocument/2006/relationships/slide" Target="slides/slide41.xml" Id="rId42" /><Relationship Type="http://schemas.openxmlformats.org/officeDocument/2006/relationships/slide" Target="slides/slide46.xml" Id="rId47" /><Relationship Type="http://schemas.openxmlformats.org/officeDocument/2006/relationships/slide" Target="slides/slide62.xml" Id="rId63" /><Relationship Type="http://schemas.openxmlformats.org/officeDocument/2006/relationships/slide" Target="slides/slide67.xml" Id="rId68" /><Relationship Type="http://schemas.microsoft.com/office/2015/10/relationships/revisionInfo" Target="revisionInfo.xml" Id="rId84" /><Relationship Type="http://schemas.openxmlformats.org/officeDocument/2006/relationships/slide" Target="slides/slide15.xml" Id="rId16" /><Relationship Type="http://schemas.openxmlformats.org/officeDocument/2006/relationships/slide" Target="slides/slide10.xml" Id="rId11" /><Relationship Type="http://schemas.openxmlformats.org/officeDocument/2006/relationships/slide" Target="slides/slide31.xml" Id="rId32" /><Relationship Type="http://schemas.openxmlformats.org/officeDocument/2006/relationships/slide" Target="slides/slide36.xml" Id="rId37" /><Relationship Type="http://schemas.openxmlformats.org/officeDocument/2006/relationships/slide" Target="slides/slide52.xml" Id="rId53" /><Relationship Type="http://schemas.openxmlformats.org/officeDocument/2006/relationships/slide" Target="slides/slide57.xml" Id="rId58" /><Relationship Type="http://schemas.openxmlformats.org/officeDocument/2006/relationships/slide" Target="slides/slide73.xml" Id="rId74" /><Relationship Type="http://schemas.openxmlformats.org/officeDocument/2006/relationships/presProps" Target="presProps.xml" Id="rId79" /><Relationship Type="http://schemas.openxmlformats.org/officeDocument/2006/relationships/slide" Target="slides/slide4.xml" Id="rId5" /><Relationship Type="http://schemas.openxmlformats.org/officeDocument/2006/relationships/slide" Target="slides/slide60.xml" Id="rId61" /><Relationship Type="http://schemas.openxmlformats.org/officeDocument/2006/relationships/tableStyles" Target="tableStyles.xml" Id="rId82" /><Relationship Type="http://schemas.openxmlformats.org/officeDocument/2006/relationships/slide" Target="slides/slide18.xml" Id="rId19" /><Relationship Type="http://schemas.openxmlformats.org/officeDocument/2006/relationships/slide" Target="slides/slide13.xml" Id="rId14" /><Relationship Type="http://schemas.openxmlformats.org/officeDocument/2006/relationships/slide" Target="slides/slide21.xml" Id="rId22" /><Relationship Type="http://schemas.openxmlformats.org/officeDocument/2006/relationships/slide" Target="slides/slide26.xml" Id="rId27" /><Relationship Type="http://schemas.openxmlformats.org/officeDocument/2006/relationships/slide" Target="slides/slide29.xml" Id="rId30" /><Relationship Type="http://schemas.openxmlformats.org/officeDocument/2006/relationships/slide" Target="slides/slide34.xml" Id="rId35" /><Relationship Type="http://schemas.openxmlformats.org/officeDocument/2006/relationships/slide" Target="slides/slide42.xml" Id="rId43" /><Relationship Type="http://schemas.openxmlformats.org/officeDocument/2006/relationships/slide" Target="slides/slide47.xml" Id="rId48" /><Relationship Type="http://schemas.openxmlformats.org/officeDocument/2006/relationships/slide" Target="slides/slide55.xml" Id="rId56" /><Relationship Type="http://schemas.openxmlformats.org/officeDocument/2006/relationships/slide" Target="slides/slide63.xml" Id="rId64" /><Relationship Type="http://schemas.openxmlformats.org/officeDocument/2006/relationships/slide" Target="slides/slide68.xml" Id="rId69" /><Relationship Type="http://schemas.openxmlformats.org/officeDocument/2006/relationships/notesMaster" Target="notesMasters/notesMaster1.xml" Id="rId77" /><Relationship Type="http://schemas.openxmlformats.org/officeDocument/2006/relationships/slide" Target="slides/slide7.xml" Id="rId8" /><Relationship Type="http://schemas.openxmlformats.org/officeDocument/2006/relationships/slide" Target="slides/slide50.xml" Id="rId51" /><Relationship Type="http://schemas.openxmlformats.org/officeDocument/2006/relationships/slide" Target="slides/slide71.xml" Id="rId72" /><Relationship Type="http://schemas.openxmlformats.org/officeDocument/2006/relationships/viewProps" Target="viewProps.xml" Id="rId80" /><Relationship Type="http://schemas.openxmlformats.org/officeDocument/2006/relationships/slide" Target="slides/slide2.xml" Id="rId3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24.xml" Id="rId25" /><Relationship Type="http://schemas.openxmlformats.org/officeDocument/2006/relationships/slide" Target="slides/slide32.xml" Id="rId33" /><Relationship Type="http://schemas.openxmlformats.org/officeDocument/2006/relationships/slide" Target="slides/slide37.xml" Id="rId38" /><Relationship Type="http://schemas.openxmlformats.org/officeDocument/2006/relationships/slide" Target="slides/slide45.xml" Id="rId46" /><Relationship Type="http://schemas.openxmlformats.org/officeDocument/2006/relationships/slide" Target="slides/slide58.xml" Id="rId59" /><Relationship Type="http://schemas.openxmlformats.org/officeDocument/2006/relationships/slide" Target="slides/slide66.xml" Id="rId67" /><Relationship Type="http://schemas.openxmlformats.org/officeDocument/2006/relationships/slide" Target="slides/slide19.xml" Id="rId20" /><Relationship Type="http://schemas.openxmlformats.org/officeDocument/2006/relationships/slide" Target="slides/slide40.xml" Id="rId41" /><Relationship Type="http://schemas.openxmlformats.org/officeDocument/2006/relationships/slide" Target="slides/slide53.xml" Id="rId54" /><Relationship Type="http://schemas.openxmlformats.org/officeDocument/2006/relationships/slide" Target="slides/slide61.xml" Id="rId62" /><Relationship Type="http://schemas.openxmlformats.org/officeDocument/2006/relationships/slide" Target="slides/slide69.xml" Id="rId70" /><Relationship Type="http://schemas.openxmlformats.org/officeDocument/2006/relationships/slide" Target="slides/slide74.xml" Id="rId75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4.xml" Id="rId15" /><Relationship Type="http://schemas.openxmlformats.org/officeDocument/2006/relationships/slide" Target="slides/slide22.xml" Id="rId23" /><Relationship Type="http://schemas.openxmlformats.org/officeDocument/2006/relationships/slide" Target="slides/slide27.xml" Id="rId28" /><Relationship Type="http://schemas.openxmlformats.org/officeDocument/2006/relationships/slide" Target="slides/slide35.xml" Id="rId36" /><Relationship Type="http://schemas.openxmlformats.org/officeDocument/2006/relationships/slide" Target="slides/slide48.xml" Id="rId49" /><Relationship Type="http://schemas.openxmlformats.org/officeDocument/2006/relationships/slide" Target="slides/slide56.xml" Id="rId57" /><Relationship Type="http://schemas.openxmlformats.org/officeDocument/2006/relationships/slide" Target="slides/slide9.xml" Id="rId10" /><Relationship Type="http://schemas.openxmlformats.org/officeDocument/2006/relationships/slide" Target="slides/slide30.xml" Id="rId31" /><Relationship Type="http://schemas.openxmlformats.org/officeDocument/2006/relationships/slide" Target="slides/slide43.xml" Id="rId44" /><Relationship Type="http://schemas.openxmlformats.org/officeDocument/2006/relationships/slide" Target="slides/slide51.xml" Id="rId52" /><Relationship Type="http://schemas.openxmlformats.org/officeDocument/2006/relationships/slide" Target="slides/slide59.xml" Id="rId60" /><Relationship Type="http://schemas.openxmlformats.org/officeDocument/2006/relationships/slide" Target="slides/slide64.xml" Id="rId65" /><Relationship Type="http://schemas.openxmlformats.org/officeDocument/2006/relationships/slide" Target="slides/slide72.xml" Id="rId73" /><Relationship Type="http://schemas.openxmlformats.org/officeDocument/2006/relationships/handoutMaster" Target="handoutMasters/handoutMaster1.xml" Id="rId78" /><Relationship Type="http://schemas.openxmlformats.org/officeDocument/2006/relationships/theme" Target="theme/theme1.xml" Id="rId81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slide" Target="slides/slide38.xml" Id="rId39" /><Relationship Type="http://schemas.openxmlformats.org/officeDocument/2006/relationships/slide" Target="slides/slide33.xml" Id="rId34" /><Relationship Type="http://schemas.openxmlformats.org/officeDocument/2006/relationships/slide" Target="slides/slide49.xml" Id="rId50" /><Relationship Type="http://schemas.openxmlformats.org/officeDocument/2006/relationships/slide" Target="slides/slide54.xml" Id="rId55" /><Relationship Type="http://schemas.openxmlformats.org/officeDocument/2006/relationships/slide" Target="slides/slide75.xml" Id="rId76" /><Relationship Type="http://schemas.openxmlformats.org/officeDocument/2006/relationships/slide" Target="slides/slide6.xml" Id="rId7" /><Relationship Type="http://schemas.openxmlformats.org/officeDocument/2006/relationships/slide" Target="slides/slide70.xml" Id="rId71" /><Relationship Type="http://schemas.openxmlformats.org/officeDocument/2006/relationships/slide" Target="slides/slide1.xml" Id="rId2" /><Relationship Type="http://schemas.openxmlformats.org/officeDocument/2006/relationships/slide" Target="slides/slide28.xml" Id="rId29" /><Relationship Type="http://schemas.openxmlformats.org/officeDocument/2006/relationships/slide" Target="slides/slide23.xml" Id="rId24" /><Relationship Type="http://schemas.openxmlformats.org/officeDocument/2006/relationships/slide" Target="slides/slide39.xml" Id="rId40" /><Relationship Type="http://schemas.openxmlformats.org/officeDocument/2006/relationships/slide" Target="slides/slide44.xml" Id="rId45" /><Relationship Type="http://schemas.openxmlformats.org/officeDocument/2006/relationships/slide" Target="slides/slide65.xml" Id="rId66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209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FB57C7-B80F-47EF-AD0D-DDFC995F694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99529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00" y="620713"/>
            <a:ext cx="4176713" cy="8937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ru-RU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92500" y="1412875"/>
            <a:ext cx="4176713" cy="50323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000" b="1"/>
            </a:lvl1pPr>
          </a:lstStyle>
          <a:p>
            <a:pPr lvl="0"/>
            <a:r>
              <a:rPr lang="ru-RU" alt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465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2713" y="333375"/>
            <a:ext cx="1638300" cy="5472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47813" y="333375"/>
            <a:ext cx="4762500" cy="54721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3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640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2805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250" y="1052513"/>
            <a:ext cx="3163888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538" y="1052513"/>
            <a:ext cx="3165475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132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78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2590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41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11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548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333375"/>
            <a:ext cx="6408737" cy="508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052513"/>
            <a:ext cx="6481763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ynexttmove.org/explore/ip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7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0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7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5.w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7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8.wmf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9792" y="764704"/>
            <a:ext cx="5832648" cy="793750"/>
          </a:xfrm>
          <a:noFill/>
        </p:spPr>
        <p:txBody>
          <a:bodyPr/>
          <a:lstStyle/>
          <a:p>
            <a:r>
              <a:rPr lang="en-US" altLang="en-US" sz="3200" b="0">
                <a:latin typeface="Tahoma" charset="0"/>
              </a:rPr>
              <a:t>Exploring Multiple Intelligences, Interests and Values</a:t>
            </a:r>
            <a:endParaRPr lang="uk-UA" altLang="en-US" sz="3200" b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5816" y="2132856"/>
            <a:ext cx="2268538" cy="433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Chapter 3  </a:t>
            </a:r>
            <a:endParaRPr lang="uk-UA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6408737" cy="508000"/>
          </a:xfrm>
        </p:spPr>
        <p:txBody>
          <a:bodyPr/>
          <a:lstStyle/>
          <a:p>
            <a:r>
              <a:rPr lang="en-US"/>
              <a:t>Build on Your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624" y="1628800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Interpersonal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en-US"/>
              <a:t>Communication</a:t>
            </a:r>
          </a:p>
          <a:p>
            <a:pPr marL="0" indent="0">
              <a:buNone/>
            </a:pPr>
            <a:r>
              <a:rPr lang="en-US"/>
              <a:t>Social skills</a:t>
            </a:r>
          </a:p>
          <a:p>
            <a:pPr marL="0" indent="0">
              <a:buNone/>
            </a:pPr>
            <a:r>
              <a:rPr lang="en-US"/>
              <a:t>Helping others</a:t>
            </a:r>
          </a:p>
          <a:p>
            <a:pPr marL="0" indent="0">
              <a:buNone/>
            </a:pPr>
            <a:r>
              <a:rPr lang="en-US"/>
              <a:t>Resolve conflicts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People Smart 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400050" lvl="1" indent="0">
              <a:buNone/>
            </a:pP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3165475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Careers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en-US"/>
              <a:t>Cruise Director</a:t>
            </a:r>
          </a:p>
          <a:p>
            <a:pPr marL="0" indent="0">
              <a:buNone/>
            </a:pPr>
            <a:r>
              <a:rPr lang="en-US"/>
              <a:t>Mediator</a:t>
            </a:r>
          </a:p>
          <a:p>
            <a:pPr marL="0" indent="0">
              <a:buNone/>
            </a:pPr>
            <a:r>
              <a:rPr lang="en-US"/>
              <a:t>Human Resources</a:t>
            </a:r>
          </a:p>
          <a:p>
            <a:pPr marL="0" indent="0">
              <a:buNone/>
            </a:pPr>
            <a:r>
              <a:rPr lang="en-US"/>
              <a:t>Dental Hygienist</a:t>
            </a:r>
          </a:p>
          <a:p>
            <a:pPr marL="0" indent="0">
              <a:buNone/>
            </a:pPr>
            <a:r>
              <a:rPr lang="en-US"/>
              <a:t>Nurse</a:t>
            </a:r>
          </a:p>
          <a:p>
            <a:pPr marL="0" indent="0">
              <a:buNone/>
            </a:pPr>
            <a:r>
              <a:rPr lang="en-US"/>
              <a:t>Psychologist</a:t>
            </a:r>
          </a:p>
          <a:p>
            <a:pPr marL="0" indent="0">
              <a:buNone/>
            </a:pPr>
            <a:r>
              <a:rPr lang="en-US"/>
              <a:t>Social Worker</a:t>
            </a:r>
          </a:p>
          <a:p>
            <a:pPr marL="0" indent="0">
              <a:buNone/>
            </a:pPr>
            <a:r>
              <a:rPr lang="en-US"/>
              <a:t>Marketer</a:t>
            </a:r>
          </a:p>
          <a:p>
            <a:pPr marL="0" indent="0">
              <a:buNone/>
            </a:pPr>
            <a:r>
              <a:rPr lang="en-US"/>
              <a:t>Counselor</a:t>
            </a:r>
          </a:p>
          <a:p>
            <a:pPr marL="400050" lvl="1" indent="0">
              <a:buNone/>
            </a:pPr>
            <a:endParaRPr lang="en-US"/>
          </a:p>
        </p:txBody>
      </p:sp>
      <p:pic>
        <p:nvPicPr>
          <p:cNvPr id="5" name="Picture 4" descr="Graphic showing characters fitting the pieces of the puzzle together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231" y="-347"/>
            <a:ext cx="1886769" cy="188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19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980728"/>
            <a:ext cx="6408737" cy="508000"/>
          </a:xfrm>
        </p:spPr>
        <p:txBody>
          <a:bodyPr/>
          <a:lstStyle/>
          <a:p>
            <a:r>
              <a:rPr lang="en-US"/>
              <a:t>Build on Your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640" y="1628800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Logical-Mathematica</a:t>
            </a:r>
            <a:r>
              <a:rPr lang="en-US">
                <a:solidFill>
                  <a:srgbClr val="0070C0"/>
                </a:solidFill>
              </a:rPr>
              <a:t>l</a:t>
            </a:r>
            <a:endParaRPr lang="en-US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en-US"/>
              <a:t>Math aptitude</a:t>
            </a:r>
          </a:p>
          <a:p>
            <a:pPr marL="0" indent="0">
              <a:buNone/>
            </a:pPr>
            <a:r>
              <a:rPr lang="en-US"/>
              <a:t>Interest in science</a:t>
            </a:r>
          </a:p>
          <a:p>
            <a:pPr marL="0" indent="0">
              <a:buNone/>
            </a:pPr>
            <a:r>
              <a:rPr lang="en-US"/>
              <a:t>Problem solving</a:t>
            </a:r>
          </a:p>
          <a:p>
            <a:pPr marL="0" indent="0">
              <a:buNone/>
            </a:pPr>
            <a:r>
              <a:rPr lang="en-US"/>
              <a:t>Logical thinking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Number Smart</a:t>
            </a:r>
            <a:endParaRPr lang="en-US" b="1">
              <a:solidFill>
                <a:srgbClr val="0070C0"/>
              </a:solidFill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628800"/>
            <a:ext cx="3165475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Careers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en-US"/>
              <a:t>Engineer</a:t>
            </a:r>
          </a:p>
          <a:p>
            <a:pPr marL="0" indent="0">
              <a:buNone/>
            </a:pPr>
            <a:r>
              <a:rPr lang="en-US"/>
              <a:t>Accountant</a:t>
            </a:r>
          </a:p>
          <a:p>
            <a:pPr marL="0" indent="0">
              <a:buNone/>
            </a:pPr>
            <a:r>
              <a:rPr lang="en-US"/>
              <a:t>Computer Analyst</a:t>
            </a:r>
          </a:p>
          <a:p>
            <a:pPr marL="0" indent="0">
              <a:buNone/>
            </a:pPr>
            <a:r>
              <a:rPr lang="en-US"/>
              <a:t>Physician</a:t>
            </a:r>
          </a:p>
          <a:p>
            <a:pPr marL="0" indent="0">
              <a:buNone/>
            </a:pPr>
            <a:r>
              <a:rPr lang="en-US"/>
              <a:t>Detective</a:t>
            </a:r>
          </a:p>
          <a:p>
            <a:pPr marL="0" indent="0">
              <a:buNone/>
            </a:pPr>
            <a:r>
              <a:rPr lang="en-US"/>
              <a:t>Researcher</a:t>
            </a:r>
          </a:p>
          <a:p>
            <a:pPr marL="0" indent="0">
              <a:buNone/>
            </a:pPr>
            <a:r>
              <a:rPr lang="en-US"/>
              <a:t>Scientist</a:t>
            </a:r>
          </a:p>
          <a:p>
            <a:pPr marL="0" indent="0">
              <a:buNone/>
            </a:pPr>
            <a:r>
              <a:rPr lang="en-US"/>
              <a:t>Economist </a:t>
            </a:r>
          </a:p>
        </p:txBody>
      </p:sp>
      <p:pic>
        <p:nvPicPr>
          <p:cNvPr id="5" name="Picture 4" descr="Graphic showing mathematical symbols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350" y="0"/>
            <a:ext cx="25336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13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052736"/>
            <a:ext cx="6408737" cy="508000"/>
          </a:xfrm>
        </p:spPr>
        <p:txBody>
          <a:bodyPr/>
          <a:lstStyle/>
          <a:p>
            <a:r>
              <a:rPr lang="en-US"/>
              <a:t>Build on Your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3608" y="1628800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Spatial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en-US"/>
              <a:t>Visualization</a:t>
            </a:r>
          </a:p>
          <a:p>
            <a:pPr marL="0" indent="0">
              <a:buNone/>
            </a:pPr>
            <a:r>
              <a:rPr lang="en-US"/>
              <a:t>Navigation</a:t>
            </a:r>
          </a:p>
          <a:p>
            <a:pPr marL="0" indent="0">
              <a:buNone/>
            </a:pPr>
            <a:r>
              <a:rPr lang="en-US"/>
              <a:t>Reading</a:t>
            </a:r>
          </a:p>
          <a:p>
            <a:pPr marL="0" indent="0">
              <a:buNone/>
            </a:pPr>
            <a:r>
              <a:rPr lang="en-US"/>
              <a:t>Writing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Picture Smart</a:t>
            </a:r>
            <a:endParaRPr lang="en-US" b="1">
              <a:solidFill>
                <a:srgbClr val="0070C0"/>
              </a:solidFill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628800"/>
            <a:ext cx="3165475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Careers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en-US"/>
              <a:t>Architect</a:t>
            </a:r>
          </a:p>
          <a:p>
            <a:pPr marL="0" indent="0">
              <a:buNone/>
            </a:pPr>
            <a:r>
              <a:rPr lang="en-US"/>
              <a:t>Artist</a:t>
            </a:r>
          </a:p>
          <a:p>
            <a:pPr marL="0" indent="0">
              <a:buNone/>
            </a:pPr>
            <a:r>
              <a:rPr lang="en-US"/>
              <a:t>Film animator</a:t>
            </a:r>
          </a:p>
          <a:p>
            <a:pPr marL="0" indent="0">
              <a:buNone/>
            </a:pPr>
            <a:r>
              <a:rPr lang="en-US"/>
              <a:t>Mechanic</a:t>
            </a:r>
          </a:p>
          <a:p>
            <a:pPr marL="0" indent="0">
              <a:buNone/>
            </a:pPr>
            <a:r>
              <a:rPr lang="en-US"/>
              <a:t>Pilot</a:t>
            </a:r>
          </a:p>
          <a:p>
            <a:pPr marL="0" indent="0">
              <a:buNone/>
            </a:pPr>
            <a:r>
              <a:rPr lang="en-US"/>
              <a:t>Webmaster</a:t>
            </a:r>
          </a:p>
          <a:p>
            <a:pPr marL="0" indent="0">
              <a:buNone/>
            </a:pPr>
            <a:r>
              <a:rPr lang="en-US"/>
              <a:t>Interior decorator</a:t>
            </a:r>
          </a:p>
          <a:p>
            <a:pPr marL="0" indent="0">
              <a:buNone/>
            </a:pPr>
            <a:r>
              <a:rPr lang="en-US"/>
              <a:t>Graphic artist</a:t>
            </a:r>
          </a:p>
          <a:p>
            <a:pPr marL="0" indent="0">
              <a:buNone/>
            </a:pPr>
            <a:r>
              <a:rPr lang="en-US"/>
              <a:t>Photographer</a:t>
            </a:r>
          </a:p>
        </p:txBody>
      </p:sp>
      <p:pic>
        <p:nvPicPr>
          <p:cNvPr id="5" name="Picture 4" descr="Graphic showing young artist doing chalk art on a sidewalk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389" y="0"/>
            <a:ext cx="2900611" cy="217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06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692696"/>
            <a:ext cx="6408737" cy="508000"/>
          </a:xfrm>
        </p:spPr>
        <p:txBody>
          <a:bodyPr/>
          <a:lstStyle/>
          <a:p>
            <a:r>
              <a:rPr lang="en-US"/>
              <a:t>Build on Your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624" y="1340768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Bodily- Kinesthetic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en-US"/>
              <a:t>Hand and eye   </a:t>
            </a:r>
          </a:p>
          <a:p>
            <a:pPr marL="0" indent="0">
              <a:buNone/>
            </a:pPr>
            <a:r>
              <a:rPr lang="en-US"/>
              <a:t>    coordination</a:t>
            </a:r>
          </a:p>
          <a:p>
            <a:pPr marL="0" indent="0">
              <a:buNone/>
            </a:pPr>
            <a:r>
              <a:rPr lang="en-US"/>
              <a:t>Athletics</a:t>
            </a:r>
          </a:p>
          <a:p>
            <a:pPr marL="0" indent="0">
              <a:buNone/>
            </a:pPr>
            <a:r>
              <a:rPr lang="en-US"/>
              <a:t>Dance</a:t>
            </a:r>
          </a:p>
          <a:p>
            <a:pPr marL="0" indent="0">
              <a:buNone/>
            </a:pPr>
            <a:r>
              <a:rPr lang="en-US"/>
              <a:t>Drama</a:t>
            </a:r>
          </a:p>
          <a:p>
            <a:pPr marL="0" indent="0">
              <a:buNone/>
            </a:pPr>
            <a:r>
              <a:rPr lang="en-US"/>
              <a:t>Cooking</a:t>
            </a:r>
          </a:p>
          <a:p>
            <a:pPr marL="0" indent="0">
              <a:buNone/>
            </a:pPr>
            <a:r>
              <a:rPr lang="en-US"/>
              <a:t>Learning by doing</a:t>
            </a:r>
          </a:p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Body Smart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268760"/>
            <a:ext cx="4136082" cy="5111750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Careers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en-US"/>
              <a:t>Athlete</a:t>
            </a:r>
          </a:p>
          <a:p>
            <a:pPr marL="0" indent="0">
              <a:buNone/>
            </a:pPr>
            <a:r>
              <a:rPr lang="en-US"/>
              <a:t>Carpenter</a:t>
            </a:r>
          </a:p>
          <a:p>
            <a:pPr marL="0" indent="0">
              <a:buNone/>
            </a:pPr>
            <a:r>
              <a:rPr lang="en-US"/>
              <a:t>Craftsperson</a:t>
            </a:r>
          </a:p>
          <a:p>
            <a:pPr marL="0" indent="0">
              <a:buNone/>
            </a:pPr>
            <a:r>
              <a:rPr lang="en-US"/>
              <a:t>Mechanic</a:t>
            </a:r>
          </a:p>
          <a:p>
            <a:pPr marL="0" indent="0">
              <a:buNone/>
            </a:pPr>
            <a:r>
              <a:rPr lang="en-US"/>
              <a:t>Jeweler</a:t>
            </a:r>
          </a:p>
          <a:p>
            <a:pPr marL="0" indent="0">
              <a:buNone/>
            </a:pPr>
            <a:r>
              <a:rPr lang="en-US"/>
              <a:t>Computer game designer</a:t>
            </a:r>
          </a:p>
          <a:p>
            <a:pPr marL="0" indent="0">
              <a:buNone/>
            </a:pPr>
            <a:r>
              <a:rPr lang="en-US"/>
              <a:t>Firefighter</a:t>
            </a:r>
          </a:p>
          <a:p>
            <a:pPr marL="0" indent="0">
              <a:buNone/>
            </a:pPr>
            <a:r>
              <a:rPr lang="en-US"/>
              <a:t>Forest ranger</a:t>
            </a:r>
          </a:p>
          <a:p>
            <a:pPr marL="0" indent="0">
              <a:buNone/>
            </a:pPr>
            <a:r>
              <a:rPr lang="en-US"/>
              <a:t>Physical therapist</a:t>
            </a:r>
          </a:p>
        </p:txBody>
      </p:sp>
      <p:pic>
        <p:nvPicPr>
          <p:cNvPr id="5" name="Picture 4" descr="Graphic shows a man and woman exercising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5" y="-6871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24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6408737" cy="508000"/>
          </a:xfrm>
        </p:spPr>
        <p:txBody>
          <a:bodyPr/>
          <a:lstStyle/>
          <a:p>
            <a:r>
              <a:rPr lang="en-US"/>
              <a:t>Build on Your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3608" y="1628800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Linguistic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en-US"/>
              <a:t>Reading</a:t>
            </a:r>
          </a:p>
          <a:p>
            <a:pPr marL="0" indent="0">
              <a:buNone/>
            </a:pPr>
            <a:r>
              <a:rPr lang="en-US"/>
              <a:t>Writing</a:t>
            </a:r>
          </a:p>
          <a:p>
            <a:pPr marL="0" indent="0">
              <a:buNone/>
            </a:pPr>
            <a:r>
              <a:rPr lang="en-US"/>
              <a:t>Vocabulary</a:t>
            </a:r>
          </a:p>
          <a:p>
            <a:pPr marL="0" indent="0">
              <a:buNone/>
            </a:pPr>
            <a:r>
              <a:rPr lang="en-US"/>
              <a:t>Spelling</a:t>
            </a:r>
          </a:p>
          <a:p>
            <a:pPr marL="0" indent="0">
              <a:buNone/>
            </a:pPr>
            <a:r>
              <a:rPr lang="en-US"/>
              <a:t>Good listener</a:t>
            </a:r>
          </a:p>
          <a:p>
            <a:pPr marL="0" indent="0">
              <a:buNone/>
            </a:pPr>
            <a:r>
              <a:rPr lang="en-US"/>
              <a:t>Good memory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solidFill>
                  <a:srgbClr val="0070C0"/>
                </a:solidFill>
              </a:rPr>
              <a:t>Word Smart</a:t>
            </a:r>
            <a:endParaRPr lang="en-US">
              <a:solidFill>
                <a:srgbClr val="0070C0"/>
              </a:solidFill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3165475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Careers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en-US"/>
              <a:t>Journalist</a:t>
            </a:r>
          </a:p>
          <a:p>
            <a:pPr marL="0" indent="0">
              <a:buNone/>
            </a:pPr>
            <a:r>
              <a:rPr lang="en-US"/>
              <a:t>Writer</a:t>
            </a:r>
          </a:p>
          <a:p>
            <a:pPr marL="0" indent="0">
              <a:buNone/>
            </a:pPr>
            <a:r>
              <a:rPr lang="en-US"/>
              <a:t>Editor</a:t>
            </a:r>
          </a:p>
          <a:p>
            <a:pPr marL="0" indent="0">
              <a:buNone/>
            </a:pPr>
            <a:r>
              <a:rPr lang="en-US"/>
              <a:t>Attorney</a:t>
            </a:r>
          </a:p>
          <a:p>
            <a:pPr marL="0" indent="0">
              <a:buNone/>
            </a:pPr>
            <a:r>
              <a:rPr lang="en-US"/>
              <a:t>Curator</a:t>
            </a:r>
          </a:p>
          <a:p>
            <a:pPr marL="0" indent="0">
              <a:buNone/>
            </a:pPr>
            <a:r>
              <a:rPr lang="en-US"/>
              <a:t>Newscaster</a:t>
            </a:r>
          </a:p>
          <a:p>
            <a:pPr marL="0" indent="0">
              <a:buNone/>
            </a:pPr>
            <a:r>
              <a:rPr lang="en-US"/>
              <a:t>Politician</a:t>
            </a:r>
          </a:p>
          <a:p>
            <a:pPr marL="0" indent="0">
              <a:buNone/>
            </a:pPr>
            <a:r>
              <a:rPr lang="en-US"/>
              <a:t>Librarian</a:t>
            </a:r>
          </a:p>
          <a:p>
            <a:pPr marL="0" indent="0">
              <a:buNone/>
            </a:pPr>
            <a:r>
              <a:rPr lang="en-US"/>
              <a:t>Comedian</a:t>
            </a:r>
          </a:p>
        </p:txBody>
      </p:sp>
      <p:pic>
        <p:nvPicPr>
          <p:cNvPr id="5" name="Picture 4" descr="Graphic shows a stack of books with the word &amp;#34;read&amp;#34; on the top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851" y="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17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6408737" cy="508000"/>
          </a:xfrm>
        </p:spPr>
        <p:txBody>
          <a:bodyPr/>
          <a:lstStyle/>
          <a:p>
            <a:r>
              <a:rPr lang="en-US"/>
              <a:t>Build on Your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584" y="1700808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Intrapersonal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en-US"/>
              <a:t>Self-aware</a:t>
            </a:r>
          </a:p>
          <a:p>
            <a:pPr marL="0" indent="0">
              <a:buNone/>
            </a:pPr>
            <a:r>
              <a:rPr lang="en-US"/>
              <a:t>Understand</a:t>
            </a:r>
            <a:br>
              <a:rPr lang="en-US"/>
            </a:br>
            <a:r>
              <a:rPr lang="en-US"/>
              <a:t>  emotions</a:t>
            </a:r>
          </a:p>
          <a:p>
            <a:pPr marL="0" indent="0">
              <a:buNone/>
            </a:pPr>
            <a:r>
              <a:rPr lang="en-US"/>
              <a:t>Independent</a:t>
            </a:r>
          </a:p>
          <a:p>
            <a:pPr marL="0" indent="0">
              <a:buNone/>
            </a:pPr>
            <a:r>
              <a:rPr lang="en-US"/>
              <a:t>Self-motivated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Self Smart</a:t>
            </a:r>
            <a:endParaRPr lang="en-US" b="1">
              <a:solidFill>
                <a:srgbClr val="0070C0"/>
              </a:solidFill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4048" y="1484784"/>
            <a:ext cx="3600400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Careers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en-US"/>
              <a:t>Career counselor</a:t>
            </a:r>
          </a:p>
          <a:p>
            <a:pPr marL="0" indent="0">
              <a:buNone/>
            </a:pPr>
            <a:r>
              <a:rPr lang="en-US"/>
              <a:t>Wellness counselor Therapist</a:t>
            </a:r>
          </a:p>
          <a:p>
            <a:pPr marL="0" indent="0">
              <a:buNone/>
            </a:pPr>
            <a:r>
              <a:rPr lang="en-US"/>
              <a:t>Criminologist</a:t>
            </a:r>
          </a:p>
          <a:p>
            <a:pPr marL="0" indent="0">
              <a:buNone/>
            </a:pPr>
            <a:r>
              <a:rPr lang="en-US"/>
              <a:t>Intelligence officer</a:t>
            </a:r>
          </a:p>
          <a:p>
            <a:pPr marL="0" indent="0">
              <a:buNone/>
            </a:pPr>
            <a:r>
              <a:rPr lang="en-US"/>
              <a:t>Entrepreneur</a:t>
            </a:r>
          </a:p>
          <a:p>
            <a:pPr marL="0" indent="0">
              <a:buNone/>
            </a:pPr>
            <a:r>
              <a:rPr lang="en-US"/>
              <a:t>Researcher</a:t>
            </a:r>
          </a:p>
          <a:p>
            <a:pPr marL="0" indent="0">
              <a:buNone/>
            </a:pPr>
            <a:r>
              <a:rPr lang="en-US"/>
              <a:t>Actor</a:t>
            </a:r>
          </a:p>
          <a:p>
            <a:pPr marL="0" indent="0">
              <a:buNone/>
            </a:pPr>
            <a:r>
              <a:rPr lang="en-US"/>
              <a:t>Artist </a:t>
            </a:r>
          </a:p>
        </p:txBody>
      </p:sp>
      <p:pic>
        <p:nvPicPr>
          <p:cNvPr id="258050" name="Picture 2" descr="http://www.liimatta.us/cms/wp-content/uploads/Building_self_awareness.jpg&#10;&#10;Graphic shows young woman looking into a mirror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10" y="0"/>
            <a:ext cx="2594696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510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6408737" cy="508000"/>
          </a:xfrm>
        </p:spPr>
        <p:txBody>
          <a:bodyPr/>
          <a:lstStyle/>
          <a:p>
            <a:r>
              <a:rPr lang="en-US"/>
              <a:t>Build on Your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9592" y="1844824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Naturalist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en-US"/>
              <a:t>Aware of natural surroundings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Preserve the environment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Nature Smart</a:t>
            </a:r>
            <a:endParaRPr lang="en-US" b="1">
              <a:solidFill>
                <a:srgbClr val="0070C0"/>
              </a:solidFill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711226"/>
            <a:ext cx="4286250" cy="5111750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Careers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en-US"/>
              <a:t>Park ranger</a:t>
            </a:r>
          </a:p>
          <a:p>
            <a:pPr marL="0" indent="0">
              <a:buNone/>
            </a:pPr>
            <a:r>
              <a:rPr lang="en-US"/>
              <a:t>Dog trainer</a:t>
            </a:r>
          </a:p>
          <a:p>
            <a:pPr marL="0" indent="0">
              <a:buNone/>
            </a:pPr>
            <a:r>
              <a:rPr lang="en-US"/>
              <a:t>Landscaper</a:t>
            </a:r>
          </a:p>
          <a:p>
            <a:pPr marL="0" indent="0">
              <a:buNone/>
            </a:pPr>
            <a:r>
              <a:rPr lang="en-US"/>
              <a:t>Meteorologist</a:t>
            </a:r>
          </a:p>
          <a:p>
            <a:pPr marL="0" indent="0">
              <a:buNone/>
            </a:pPr>
            <a:r>
              <a:rPr lang="en-US"/>
              <a:t>Veterinarian</a:t>
            </a:r>
          </a:p>
          <a:p>
            <a:pPr marL="0" indent="0">
              <a:buNone/>
            </a:pPr>
            <a:r>
              <a:rPr lang="en-US"/>
              <a:t>Animal health technician</a:t>
            </a:r>
          </a:p>
          <a:p>
            <a:pPr marL="0" indent="0">
              <a:buNone/>
            </a:pPr>
            <a:r>
              <a:rPr lang="en-US"/>
              <a:t>Ecologist</a:t>
            </a:r>
          </a:p>
          <a:p>
            <a:pPr marL="0" indent="0">
              <a:buNone/>
            </a:pPr>
            <a:r>
              <a:rPr lang="en-US"/>
              <a:t>Wilderness guide</a:t>
            </a:r>
          </a:p>
          <a:p>
            <a:pPr marL="0" indent="0">
              <a:buNone/>
            </a:pPr>
            <a:r>
              <a:rPr lang="en-US"/>
              <a:t>Environmental lawyer</a:t>
            </a:r>
          </a:p>
        </p:txBody>
      </p:sp>
      <p:pic>
        <p:nvPicPr>
          <p:cNvPr id="5" name="Picture 4" descr="Graphics show an outdoor scene with a snow covered mountain, trees, and a lake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627" y="4217"/>
            <a:ext cx="2806990" cy="205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6408737" cy="508000"/>
          </a:xfrm>
        </p:spPr>
        <p:txBody>
          <a:bodyPr/>
          <a:lstStyle/>
          <a:p>
            <a:r>
              <a:rPr lang="en-US"/>
              <a:t>Build on Your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9632" y="1556792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Existential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en-US"/>
              <a:t>Questioning</a:t>
            </a:r>
          </a:p>
          <a:p>
            <a:pPr marL="0" indent="0">
              <a:buNone/>
            </a:pPr>
            <a:r>
              <a:rPr lang="en-US"/>
              <a:t>Purpose of life</a:t>
            </a:r>
          </a:p>
          <a:p>
            <a:pPr marL="0" indent="0">
              <a:buNone/>
            </a:pPr>
            <a:r>
              <a:rPr lang="en-US"/>
              <a:t>Religious beliefs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Curiosity Smart</a:t>
            </a:r>
            <a:endParaRPr lang="en-US" b="1">
              <a:solidFill>
                <a:srgbClr val="0070C0"/>
              </a:solidFill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2080" y="1556792"/>
            <a:ext cx="3165475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Careers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en-US"/>
              <a:t>Counselor</a:t>
            </a:r>
          </a:p>
          <a:p>
            <a:pPr marL="0" indent="0">
              <a:buNone/>
            </a:pPr>
            <a:r>
              <a:rPr lang="en-US"/>
              <a:t>Psychologist</a:t>
            </a:r>
          </a:p>
          <a:p>
            <a:pPr marL="0" indent="0">
              <a:buNone/>
            </a:pPr>
            <a:r>
              <a:rPr lang="en-US"/>
              <a:t>Psychiatrist</a:t>
            </a:r>
          </a:p>
          <a:p>
            <a:pPr marL="0" indent="0">
              <a:buNone/>
            </a:pPr>
            <a:r>
              <a:rPr lang="en-US"/>
              <a:t>Social worker</a:t>
            </a:r>
          </a:p>
          <a:p>
            <a:pPr marL="0" indent="0">
              <a:buNone/>
            </a:pPr>
            <a:r>
              <a:rPr lang="en-US"/>
              <a:t>Ministry</a:t>
            </a:r>
          </a:p>
          <a:p>
            <a:pPr marL="0" indent="0">
              <a:buNone/>
            </a:pPr>
            <a:r>
              <a:rPr lang="en-US"/>
              <a:t>Philosopher</a:t>
            </a:r>
          </a:p>
          <a:p>
            <a:pPr marL="0" indent="0">
              <a:buNone/>
            </a:pPr>
            <a:r>
              <a:rPr lang="en-US"/>
              <a:t>Artist</a:t>
            </a:r>
          </a:p>
          <a:p>
            <a:pPr marL="0" indent="0">
              <a:buNone/>
            </a:pPr>
            <a:r>
              <a:rPr lang="en-US"/>
              <a:t>Scientist</a:t>
            </a:r>
          </a:p>
          <a:p>
            <a:pPr marL="0" indent="0">
              <a:buNone/>
            </a:pPr>
            <a:r>
              <a:rPr lang="en-US"/>
              <a:t>Researcher </a:t>
            </a:r>
          </a:p>
        </p:txBody>
      </p:sp>
      <p:pic>
        <p:nvPicPr>
          <p:cNvPr id="259074" name="Picture 2" descr="https://image.freepik.com/free-icon/bald-head-with-question-mark_318-49294.png&#10;&#10;Graphic shows a human silhouette with a question mark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8273" cy="197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986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052736"/>
            <a:ext cx="6408737" cy="508000"/>
          </a:xfrm>
        </p:spPr>
        <p:txBody>
          <a:bodyPr/>
          <a:lstStyle/>
          <a:p>
            <a:r>
              <a:rPr lang="en-US"/>
              <a:t>Emotional Intelligence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772816"/>
            <a:ext cx="6481763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Interpersonal + Intrapersonal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The ability to recognize, control, and evaluate your emotions while realizing how they affect other people</a:t>
            </a:r>
          </a:p>
        </p:txBody>
      </p:sp>
      <p:pic>
        <p:nvPicPr>
          <p:cNvPr id="260098" name="Picture 2" descr="http://themindunleashed.org/wp-content/uploads/2015/03/emotional-intelligence.jpg&#10;&#10;Graphic shows two people communicating to increase understanding of each other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421844"/>
            <a:ext cx="4872312" cy="243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674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052736"/>
            <a:ext cx="6408737" cy="508000"/>
          </a:xfrm>
        </p:spPr>
        <p:txBody>
          <a:bodyPr/>
          <a:lstStyle/>
          <a:p>
            <a:r>
              <a:rPr lang="en-US"/>
              <a:t>Emotional Intelligence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700808"/>
            <a:ext cx="6481763" cy="475297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Two Parts:</a:t>
            </a:r>
          </a:p>
          <a:p>
            <a:pPr marL="0" indent="0">
              <a:buNone/>
            </a:pPr>
            <a:endParaRPr lang="en-US"/>
          </a:p>
          <a:p>
            <a:pPr marL="514350" indent="-514350">
              <a:buFont typeface="+mj-lt"/>
              <a:buAutoNum type="arabicPeriod"/>
            </a:pPr>
            <a:r>
              <a:rPr lang="en-US"/>
              <a:t>Understanding yourself, your goals, intentions, responses and behavior</a:t>
            </a:r>
          </a:p>
          <a:p>
            <a:pPr marL="514350" indent="-514350">
              <a:buFont typeface="+mj-lt"/>
              <a:buAutoNum type="arabicPeriod"/>
            </a:pPr>
            <a:endParaRPr lang="en-US"/>
          </a:p>
          <a:p>
            <a:pPr marL="514350" indent="-514350">
              <a:buFont typeface="+mj-lt"/>
              <a:buAutoNum type="arabicPeriod"/>
            </a:pPr>
            <a:r>
              <a:rPr lang="en-US"/>
              <a:t>Understanding others and their feelings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93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ext&#10;&#10;The title is &amp;#34;Multiple Intelligences.&amp;#34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1514" y="1751698"/>
            <a:ext cx="7305169" cy="320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672406"/>
            <a:ext cx="5400600" cy="508000"/>
          </a:xfrm>
        </p:spPr>
        <p:txBody>
          <a:bodyPr/>
          <a:lstStyle/>
          <a:p>
            <a:r>
              <a:rPr lang="en-US"/>
              <a:t>Emotional Intelligence</a:t>
            </a:r>
          </a:p>
        </p:txBody>
      </p:sp>
      <p:pic>
        <p:nvPicPr>
          <p:cNvPr id="5" name="Picture 4" descr="Graphic shows the components of emotional intelligence: perceiving emotions, understanding emotions, managing emotions, and using emotions. 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96752"/>
            <a:ext cx="5799992" cy="542445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404664"/>
            <a:ext cx="6408737" cy="508000"/>
          </a:xfrm>
        </p:spPr>
        <p:txBody>
          <a:bodyPr/>
          <a:lstStyle/>
          <a:p>
            <a:r>
              <a:rPr lang="en-US"/>
              <a:t>Emotional Intelligence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484784"/>
            <a:ext cx="6481763" cy="4752975"/>
          </a:xfrm>
        </p:spPr>
        <p:txBody>
          <a:bodyPr/>
          <a:lstStyle/>
          <a:p>
            <a:r>
              <a:rPr lang="en-US"/>
              <a:t>Express yourself</a:t>
            </a:r>
          </a:p>
          <a:p>
            <a:r>
              <a:rPr lang="en-US"/>
              <a:t>Work as part of a team</a:t>
            </a:r>
          </a:p>
          <a:p>
            <a:r>
              <a:rPr lang="en-US"/>
              <a:t>Concentrate</a:t>
            </a:r>
          </a:p>
          <a:p>
            <a:r>
              <a:rPr lang="en-US"/>
              <a:t>Remember</a:t>
            </a:r>
          </a:p>
          <a:p>
            <a:r>
              <a:rPr lang="en-US"/>
              <a:t>Make decisions</a:t>
            </a:r>
          </a:p>
          <a:p>
            <a:r>
              <a:rPr lang="en-US"/>
              <a:t>Deal with stress</a:t>
            </a:r>
          </a:p>
          <a:p>
            <a:r>
              <a:rPr lang="en-US"/>
              <a:t>Overcome challenges</a:t>
            </a:r>
          </a:p>
          <a:p>
            <a:r>
              <a:rPr lang="en-US"/>
              <a:t>Deal with conflict </a:t>
            </a:r>
          </a:p>
          <a:p>
            <a:r>
              <a:rPr lang="en-US"/>
              <a:t>Empathize with others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92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76400"/>
            <a:ext cx="7416800" cy="508000"/>
          </a:xfrm>
        </p:spPr>
        <p:txBody>
          <a:bodyPr/>
          <a:lstStyle/>
          <a:p>
            <a:r>
              <a:rPr lang="en-US"/>
              <a:t>How Can You Develop Emotional Intelligence?</a:t>
            </a:r>
          </a:p>
        </p:txBody>
      </p:sp>
      <p:pic>
        <p:nvPicPr>
          <p:cNvPr id="261122" name="Picture 2" descr="http://blog.mapconsulting.com/wp-content/uploads/2013/04/Emotional-Intelligence.jpg&#10;&#10;Graphic shows a human brain with the caption, &amp;#34;Emotional IQ.&amp;#34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96952"/>
            <a:ext cx="2819871" cy="281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14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056438" cy="723900"/>
          </a:xfrm>
        </p:spPr>
        <p:txBody>
          <a:bodyPr/>
          <a:lstStyle/>
          <a:p>
            <a:r>
              <a:rPr lang="en-US"/>
              <a:t>Developing Emotional Intelligence</a:t>
            </a:r>
            <a:endParaRPr lang="en-US" alt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81075"/>
            <a:ext cx="7056438" cy="54737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Use empathy.</a:t>
            </a:r>
          </a:p>
          <a:p>
            <a:r>
              <a:rPr lang="en-US"/>
              <a:t>Think about how your actions affect others.</a:t>
            </a:r>
          </a:p>
          <a:p>
            <a:r>
              <a:rPr lang="en-US"/>
              <a:t>Be intellectually curious.</a:t>
            </a:r>
          </a:p>
          <a:p>
            <a:r>
              <a:rPr lang="en-US"/>
              <a:t>Give others credit for their accomplishments.</a:t>
            </a:r>
          </a:p>
          <a:p>
            <a:r>
              <a:rPr lang="en-US"/>
              <a:t>Work on stress management.</a:t>
            </a:r>
          </a:p>
          <a:p>
            <a:r>
              <a:rPr lang="en-US"/>
              <a:t>Take a college course on verbal and nonverbal communication.</a:t>
            </a:r>
          </a:p>
          <a:p>
            <a:r>
              <a:rPr lang="en-US"/>
              <a:t>Take responsibility for your actions.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517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These intelligences work together in complex ways to make us unique individuals.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1052736"/>
            <a:ext cx="7992888" cy="533539"/>
          </a:xfrm>
        </p:spPr>
        <p:txBody>
          <a:bodyPr/>
          <a:lstStyle/>
          <a:p>
            <a:r>
              <a:rPr lang="en-US"/>
              <a:t>           </a:t>
            </a:r>
            <a:r>
              <a:rPr lang="en-US" b="1">
                <a:latin typeface="Albertus Medium" panose="020E0602030304020304" pitchFamily="34" charset="0"/>
              </a:rPr>
              <a:t>Multiple Intelligences Matching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2204864"/>
            <a:ext cx="3581400" cy="3201234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>
                <a:latin typeface="Maiandra GD"/>
              </a:rPr>
              <a:t>Michael Jordan </a:t>
            </a:r>
            <a:endParaRPr lang="en-US" sz="2000">
              <a:latin typeface="Maiandra GD" panose="020E0502030308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>
                <a:latin typeface="Maiandra GD"/>
              </a:rPr>
              <a:t>Aristotle </a:t>
            </a:r>
            <a:endParaRPr lang="en-US" sz="2000" b="1">
              <a:solidFill>
                <a:srgbClr val="FF0000"/>
              </a:solidFill>
              <a:latin typeface="Maiandra GD" panose="020E0502030308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>
                <a:latin typeface="Maiandra GD"/>
              </a:rPr>
              <a:t>Martin Luther King Jr</a:t>
            </a:r>
            <a:endParaRPr lang="en-US" sz="2000" b="1">
              <a:latin typeface="Maiandra GD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>
                <a:latin typeface="Maiandra GD"/>
              </a:rPr>
              <a:t>Sigmund Freud</a:t>
            </a:r>
            <a:endParaRPr lang="en-US" sz="2000" b="1">
              <a:latin typeface="Maiandra GD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>
                <a:latin typeface="Maiandra GD"/>
              </a:rPr>
              <a:t>William Shakespeare </a:t>
            </a:r>
            <a:endParaRPr lang="en-US" sz="2000">
              <a:latin typeface="Maiandra GD" panose="020E0502030308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>
                <a:latin typeface="Maiandra GD"/>
              </a:rPr>
              <a:t>Albert Einstein</a:t>
            </a:r>
            <a:endParaRPr lang="en-US" sz="2000" b="1">
              <a:latin typeface="Maiandra GD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>
                <a:latin typeface="Maiandra GD"/>
              </a:rPr>
              <a:t>“Will. </a:t>
            </a:r>
            <a:r>
              <a:rPr lang="en-US" sz="2000" err="1">
                <a:latin typeface="Maiandra GD"/>
              </a:rPr>
              <a:t>i</a:t>
            </a:r>
            <a:r>
              <a:rPr lang="en-US" sz="2000">
                <a:latin typeface="Maiandra GD"/>
              </a:rPr>
              <a:t> am</a:t>
            </a:r>
            <a:r>
              <a:rPr lang="en-US" sz="2000" b="1">
                <a:latin typeface="Maiandra GD"/>
              </a:rPr>
              <a:t>”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>
                <a:latin typeface="Maiandra GD"/>
              </a:rPr>
              <a:t>Charles Darwin</a:t>
            </a:r>
            <a:endParaRPr lang="en-US" sz="2000" b="1">
              <a:latin typeface="Maiandra GD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000">
                <a:latin typeface="Maiandra GD"/>
              </a:rPr>
              <a:t>George Lucas</a:t>
            </a:r>
            <a:endParaRPr lang="en-US" sz="2000" b="1">
              <a:latin typeface="Maiandra G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1880" y="2188840"/>
            <a:ext cx="5087675" cy="3201234"/>
          </a:xfrm>
        </p:spPr>
        <p:txBody>
          <a:bodyPr>
            <a:noAutofit/>
          </a:bodyPr>
          <a:lstStyle/>
          <a:p>
            <a:pPr>
              <a:buAutoNum type="alphaUcPeriod"/>
            </a:pPr>
            <a:r>
              <a:rPr lang="en-US" sz="2000">
                <a:latin typeface="Maiandra GD"/>
              </a:rPr>
              <a:t>Musical hearing and remembering musical patterns</a:t>
            </a:r>
          </a:p>
          <a:p>
            <a:pPr>
              <a:buAutoNum type="alphaUcPeriod"/>
            </a:pPr>
            <a:r>
              <a:rPr lang="en-US" sz="2000">
                <a:latin typeface="Maiandra GD"/>
              </a:rPr>
              <a:t>Interpersonal: understanding other people</a:t>
            </a:r>
          </a:p>
          <a:p>
            <a:pPr>
              <a:buAutoNum type="alphaUcPeriod"/>
            </a:pPr>
            <a:r>
              <a:rPr lang="en-US" sz="2000">
                <a:latin typeface="Maiandra GD"/>
              </a:rPr>
              <a:t>Mathematical: working with numbers</a:t>
            </a:r>
          </a:p>
          <a:p>
            <a:pPr>
              <a:buAutoNum type="alphaUcPeriod"/>
            </a:pPr>
            <a:r>
              <a:rPr lang="en-US" sz="2000">
                <a:latin typeface="Maiandra GD"/>
              </a:rPr>
              <a:t>Spatial: manipulating objects in space</a:t>
            </a:r>
          </a:p>
          <a:p>
            <a:pPr>
              <a:buAutoNum type="alphaUcPeriod"/>
            </a:pPr>
            <a:r>
              <a:rPr lang="en-US" sz="2000">
                <a:latin typeface="Maiandra GD"/>
              </a:rPr>
              <a:t>Bodily-Kinesthetic: using your body</a:t>
            </a:r>
          </a:p>
          <a:p>
            <a:pPr>
              <a:buAutoNum type="alphaUcPeriod"/>
            </a:pPr>
            <a:r>
              <a:rPr lang="en-US" sz="2000">
                <a:latin typeface="Maiandra GD"/>
              </a:rPr>
              <a:t>Linguistic: using language</a:t>
            </a:r>
          </a:p>
          <a:p>
            <a:pPr>
              <a:buAutoNum type="alphaUcPeriod"/>
            </a:pPr>
            <a:r>
              <a:rPr lang="en-US" sz="2000">
                <a:latin typeface="Maiandra GD"/>
              </a:rPr>
              <a:t>Intrapersonal: understanding yourself</a:t>
            </a:r>
          </a:p>
          <a:p>
            <a:pPr>
              <a:buAutoNum type="alphaUcPeriod"/>
            </a:pPr>
            <a:r>
              <a:rPr lang="en-US" sz="2000">
                <a:latin typeface="Maiandra GD"/>
              </a:rPr>
              <a:t>Naturalist: understanding the environment</a:t>
            </a:r>
          </a:p>
          <a:p>
            <a:pPr>
              <a:buAutoNum type="alphaUcPeriod"/>
            </a:pPr>
            <a:r>
              <a:rPr lang="en-US" sz="2000">
                <a:latin typeface="Maiandra GD"/>
              </a:rPr>
              <a:t>Existential: pondering the meaning of life and our place in the universe.</a:t>
            </a:r>
          </a:p>
        </p:txBody>
      </p:sp>
    </p:spTree>
    <p:extLst>
      <p:ext uri="{BB962C8B-B14F-4D97-AF65-F5344CB8AC3E}">
        <p14:creationId xmlns:p14="http://schemas.microsoft.com/office/powerpoint/2010/main" val="2053307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5816" y="1124744"/>
            <a:ext cx="4176713" cy="893762"/>
          </a:xfrm>
        </p:spPr>
        <p:txBody>
          <a:bodyPr/>
          <a:lstStyle/>
          <a:p>
            <a:r>
              <a:rPr lang="en-US" sz="4400"/>
              <a:t>Exploring Your Interests</a:t>
            </a:r>
          </a:p>
        </p:txBody>
      </p:sp>
    </p:spTree>
    <p:extLst>
      <p:ext uri="{BB962C8B-B14F-4D97-AF65-F5344CB8AC3E}">
        <p14:creationId xmlns:p14="http://schemas.microsoft.com/office/powerpoint/2010/main" val="3413201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6408737" cy="508000"/>
          </a:xfrm>
        </p:spPr>
        <p:txBody>
          <a:bodyPr/>
          <a:lstStyle/>
          <a:p>
            <a:r>
              <a:rPr lang="en-US"/>
              <a:t>Interests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676400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Knowing your </a:t>
            </a:r>
            <a:br>
              <a:rPr lang="en-US"/>
            </a:br>
            <a:r>
              <a:rPr lang="en-US"/>
              <a:t>interests is helpful</a:t>
            </a:r>
            <a:br>
              <a:rPr lang="en-US"/>
            </a:br>
            <a:r>
              <a:rPr lang="en-US"/>
              <a:t>in choosing a </a:t>
            </a:r>
            <a:br>
              <a:rPr lang="en-US"/>
            </a:br>
            <a:r>
              <a:rPr lang="en-US"/>
              <a:t>major and </a:t>
            </a:r>
            <a:br>
              <a:rPr lang="en-US"/>
            </a:br>
            <a:r>
              <a:rPr lang="en-US"/>
              <a:t>career. </a:t>
            </a:r>
          </a:p>
        </p:txBody>
      </p:sp>
      <p:pic>
        <p:nvPicPr>
          <p:cNvPr id="7" name="Picture 1" descr="Graphic shows person using a variety of construction tools. 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3165475" cy="413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85800"/>
            <a:ext cx="6408737" cy="508000"/>
          </a:xfrm>
        </p:spPr>
        <p:txBody>
          <a:bodyPr/>
          <a:lstStyle/>
          <a:p>
            <a:r>
              <a:rPr lang="en-US"/>
              <a:t>The Interest Profiler*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295400"/>
            <a:ext cx="6481763" cy="4752975"/>
          </a:xfrm>
        </p:spPr>
        <p:txBody>
          <a:bodyPr/>
          <a:lstStyle/>
          <a:p>
            <a:r>
              <a:rPr lang="en-US" sz="2400"/>
              <a:t>Take the Interest Profiler at </a:t>
            </a:r>
            <a:r>
              <a:rPr lang="en-US" sz="2400">
                <a:hlinkClick r:id="rId2"/>
              </a:rPr>
              <a:t>https://www.mynextmove.org/explore/ip</a:t>
            </a:r>
            <a:r>
              <a:rPr lang="en-US" sz="2400"/>
              <a:t> </a:t>
            </a:r>
            <a:endParaRPr lang="en-US" sz="2400">
              <a:cs typeface="Arial"/>
            </a:endParaRPr>
          </a:p>
          <a:p>
            <a:r>
              <a:rPr lang="en-US" sz="2400"/>
              <a:t>You do not need to know how to do these  activities or even have the opportunity to do them.</a:t>
            </a:r>
          </a:p>
          <a:p>
            <a:r>
              <a:rPr lang="en-US" sz="2400"/>
              <a:t>Don’t select items based on income.</a:t>
            </a:r>
          </a:p>
          <a:p>
            <a:r>
              <a:rPr lang="en-US" sz="2400"/>
              <a:t>You can earn higher income with more education.</a:t>
            </a:r>
          </a:p>
          <a:p>
            <a:endParaRPr lang="en-US" sz="2400"/>
          </a:p>
          <a:p>
            <a:pPr marL="0" indent="0">
              <a:buNone/>
            </a:pPr>
            <a:r>
              <a:rPr lang="en-US" sz="2400"/>
              <a:t>For example, if you would like to build a brick walkway, you could work in construction or with more education, become a civil engineer.  </a:t>
            </a:r>
          </a:p>
          <a:p>
            <a:pPr marL="0" indent="0">
              <a:buNone/>
            </a:pPr>
            <a:r>
              <a:rPr lang="en-US" sz="2400"/>
              <a:t>  </a:t>
            </a:r>
          </a:p>
          <a:p>
            <a:pPr marL="0" indent="0">
              <a:buNone/>
            </a:pPr>
            <a:r>
              <a:rPr lang="en-US" sz="2400"/>
              <a:t>*Available in the textbook </a:t>
            </a:r>
          </a:p>
        </p:txBody>
      </p:sp>
    </p:spTree>
    <p:extLst>
      <p:ext uri="{BB962C8B-B14F-4D97-AF65-F5344CB8AC3E}">
        <p14:creationId xmlns:p14="http://schemas.microsoft.com/office/powerpoint/2010/main" val="4191145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HOLLAND’S HEXAGON</a:t>
            </a:r>
            <a:endParaRPr lang="en-US"/>
          </a:p>
        </p:txBody>
      </p:sp>
      <p:pic>
        <p:nvPicPr>
          <p:cNvPr id="262146" name="Picture 2" descr="http://aai-assessment.com/wp-content/uploads/2015/07/RAISEC-Model.png&#10;&#10;Graphic shows Holland&amp;#39;s Hexagon: Conventional organizers, Realistic doers, Investigative thinkers, Artistic creators, Social helpers, and Enterprising persuaders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633861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321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196752"/>
            <a:ext cx="6408737" cy="508000"/>
          </a:xfrm>
        </p:spPr>
        <p:txBody>
          <a:bodyPr/>
          <a:lstStyle/>
          <a:p>
            <a:pPr>
              <a:defRPr/>
            </a:pPr>
            <a:r>
              <a:rPr lang="en-US"/>
              <a:t>Multiple Intelligences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672" y="1916832"/>
            <a:ext cx="6481763" cy="4752975"/>
          </a:xfrm>
        </p:spPr>
        <p:txBody>
          <a:bodyPr/>
          <a:lstStyle/>
          <a:p>
            <a:pPr>
              <a:defRPr/>
            </a:pPr>
            <a:r>
              <a:rPr lang="en-US"/>
              <a:t>Developed by Howard Gardner</a:t>
            </a:r>
          </a:p>
          <a:p>
            <a:pPr>
              <a:defRPr/>
            </a:pPr>
            <a:r>
              <a:rPr lang="en-US"/>
              <a:t>Defined as the human ability to solve problems or design or compose things valued in at least one culture  </a:t>
            </a:r>
          </a:p>
          <a:p>
            <a:pPr>
              <a:defRPr/>
            </a:pPr>
            <a:r>
              <a:rPr lang="en-US"/>
              <a:t>Broadens the scope of human potential  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619125"/>
            <a:ext cx="7056438" cy="7239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Investigative Persons</a:t>
            </a:r>
            <a:endParaRPr lang="en-US" alt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700808"/>
            <a:ext cx="7056438" cy="54737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Have a strong interest in science</a:t>
            </a:r>
          </a:p>
          <a:p>
            <a:pPr>
              <a:defRPr/>
            </a:pPr>
            <a:r>
              <a:rPr lang="en-US"/>
              <a:t>Work with theories, analyze data and solve problems</a:t>
            </a:r>
          </a:p>
          <a:p>
            <a:pPr>
              <a:defRPr/>
            </a:pPr>
            <a:r>
              <a:rPr lang="en-US"/>
              <a:t>Are analytical, curious, original and creative</a:t>
            </a:r>
          </a:p>
          <a:p>
            <a:pPr>
              <a:defRPr/>
            </a:pPr>
            <a:r>
              <a:rPr lang="en-US"/>
              <a:t>Have good skills in math and science</a:t>
            </a:r>
          </a:p>
          <a:p>
            <a:pPr>
              <a:defRPr/>
            </a:pPr>
            <a:r>
              <a:rPr lang="en-US"/>
              <a:t>Are employed in science or lab related work</a:t>
            </a:r>
          </a:p>
          <a:p>
            <a:pPr marL="0" indent="0"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3688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836712"/>
            <a:ext cx="7056438" cy="7239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Artistic Persons</a:t>
            </a:r>
            <a:endParaRPr lang="en-US" alt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5656" y="1988840"/>
            <a:ext cx="7056438" cy="453615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Enjoy visual arts, music, drama or writing</a:t>
            </a:r>
          </a:p>
          <a:p>
            <a:pPr>
              <a:defRPr/>
            </a:pPr>
            <a:r>
              <a:rPr lang="en-US"/>
              <a:t>Are creative and value self expression</a:t>
            </a:r>
          </a:p>
          <a:p>
            <a:pPr>
              <a:defRPr/>
            </a:pPr>
            <a:r>
              <a:rPr lang="en-US"/>
              <a:t>Work in unstructured and flexible environments</a:t>
            </a:r>
          </a:p>
          <a:p>
            <a:pPr>
              <a:defRPr/>
            </a:pPr>
            <a:r>
              <a:rPr lang="en-US"/>
              <a:t>Have artistic talent</a:t>
            </a:r>
          </a:p>
          <a:p>
            <a:pPr>
              <a:defRPr/>
            </a:pPr>
            <a:r>
              <a:rPr lang="en-US"/>
              <a:t>Work in museums, theaters, concert halls, advertising </a:t>
            </a:r>
          </a:p>
          <a:p>
            <a:pPr marL="0" indent="0"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8908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908720"/>
            <a:ext cx="7056438" cy="7239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Social Persons</a:t>
            </a:r>
            <a:endParaRPr lang="en-US" alt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988840"/>
            <a:ext cx="7056438" cy="453615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Like to work with people</a:t>
            </a:r>
          </a:p>
          <a:p>
            <a:pPr>
              <a:defRPr/>
            </a:pPr>
            <a:r>
              <a:rPr lang="en-US"/>
              <a:t>Enjoy helping, nurturing and caring for others</a:t>
            </a:r>
          </a:p>
          <a:p>
            <a:pPr>
              <a:defRPr/>
            </a:pPr>
            <a:r>
              <a:rPr lang="en-US"/>
              <a:t>Have social, communication and teaching skills</a:t>
            </a:r>
          </a:p>
          <a:p>
            <a:pPr>
              <a:defRPr/>
            </a:pPr>
            <a:r>
              <a:rPr lang="en-US"/>
              <a:t>Humanistic, idealistic</a:t>
            </a:r>
          </a:p>
          <a:p>
            <a:pPr>
              <a:defRPr/>
            </a:pPr>
            <a:r>
              <a:rPr lang="en-US"/>
              <a:t>Work in schools, social services, religious occupations, health care</a:t>
            </a:r>
          </a:p>
          <a:p>
            <a:pPr marL="0" indent="0"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530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268760"/>
            <a:ext cx="7056438" cy="7239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Enterprising Persons</a:t>
            </a:r>
            <a:endParaRPr lang="en-US" alt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664" y="2564904"/>
            <a:ext cx="7056438" cy="371358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Like to persuade, lead or supervise</a:t>
            </a:r>
          </a:p>
          <a:p>
            <a:pPr>
              <a:defRPr/>
            </a:pPr>
            <a:r>
              <a:rPr lang="en-US"/>
              <a:t>Have skills in selling and communication</a:t>
            </a:r>
          </a:p>
          <a:p>
            <a:pPr>
              <a:defRPr/>
            </a:pPr>
            <a:r>
              <a:rPr lang="en-US"/>
              <a:t>Seek positions of leadership, status and power</a:t>
            </a:r>
          </a:p>
          <a:p>
            <a:pPr>
              <a:defRPr/>
            </a:pPr>
            <a:r>
              <a:rPr lang="en-US"/>
              <a:t>Employed in business, government, sales and politics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6446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340768"/>
            <a:ext cx="7056438" cy="7239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Conventional Persons</a:t>
            </a:r>
            <a:endParaRPr lang="en-US" alt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2708920"/>
            <a:ext cx="7056438" cy="3744069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Good at organizing and managing details</a:t>
            </a:r>
          </a:p>
          <a:p>
            <a:pPr>
              <a:defRPr/>
            </a:pPr>
            <a:r>
              <a:rPr lang="en-US"/>
              <a:t>Like math, accounting, finance</a:t>
            </a:r>
          </a:p>
          <a:p>
            <a:pPr>
              <a:defRPr/>
            </a:pPr>
            <a:r>
              <a:rPr lang="en-US"/>
              <a:t>Are efficient and patient</a:t>
            </a:r>
          </a:p>
          <a:p>
            <a:pPr>
              <a:defRPr/>
            </a:pPr>
            <a:r>
              <a:rPr lang="en-US"/>
              <a:t>Prefer structure</a:t>
            </a:r>
          </a:p>
          <a:p>
            <a:pPr>
              <a:defRPr/>
            </a:pPr>
            <a:r>
              <a:rPr lang="en-US"/>
              <a:t>Work in business, corporations, quality control, and financial institutions  </a:t>
            </a:r>
          </a:p>
          <a:p>
            <a:pPr marL="0" indent="0"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77573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052736"/>
            <a:ext cx="7056438" cy="7239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Realistic Persons</a:t>
            </a:r>
            <a:endParaRPr lang="en-US" alt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2060848"/>
            <a:ext cx="7056438" cy="424847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Enjoy working with tools, machines, equipment</a:t>
            </a:r>
          </a:p>
          <a:p>
            <a:pPr>
              <a:defRPr/>
            </a:pPr>
            <a:r>
              <a:rPr lang="en-US"/>
              <a:t>Often work outdoors</a:t>
            </a:r>
          </a:p>
          <a:p>
            <a:pPr>
              <a:defRPr/>
            </a:pPr>
            <a:r>
              <a:rPr lang="en-US"/>
              <a:t>Are active and adventurous</a:t>
            </a:r>
          </a:p>
          <a:p>
            <a:pPr>
              <a:defRPr/>
            </a:pPr>
            <a:r>
              <a:rPr lang="en-US"/>
              <a:t>Have good mechanical abilities</a:t>
            </a:r>
          </a:p>
          <a:p>
            <a:pPr>
              <a:defRPr/>
            </a:pPr>
            <a:r>
              <a:rPr lang="en-US"/>
              <a:t>Are employed in manufacturing, construction, transportation and engineering</a:t>
            </a:r>
          </a:p>
          <a:p>
            <a:pPr marL="0" indent="0"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6903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676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Exercise: What are 20 things you like to do?</a:t>
            </a:r>
            <a:br>
              <a:rPr lang="en-US"/>
            </a:br>
            <a:endParaRPr lang="en-US"/>
          </a:p>
        </p:txBody>
      </p:sp>
      <p:pic>
        <p:nvPicPr>
          <p:cNvPr id="6147" name="Picture 5" descr="Graphic showing a happy person running while playing music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14600"/>
            <a:ext cx="327660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295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Can you list 20 things you like to do in 5 minutes?</a:t>
            </a:r>
          </a:p>
        </p:txBody>
      </p:sp>
      <p:pic>
        <p:nvPicPr>
          <p:cNvPr id="4" name="Picture 3" descr="Graphic title: Stuff I Like, Because I Like Stu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852936"/>
            <a:ext cx="4237145" cy="339308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81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Now that you have your list, put a </a:t>
            </a:r>
            <a:r>
              <a:rPr lang="en-US" sz="6000" b="1">
                <a:solidFill>
                  <a:srgbClr val="0070C0"/>
                </a:solidFill>
              </a:rPr>
              <a:t>$</a:t>
            </a:r>
            <a:r>
              <a:rPr lang="en-US"/>
              <a:t> next to anything that costs more than $20 each time you do it.</a:t>
            </a:r>
          </a:p>
        </p:txBody>
      </p:sp>
      <p:graphicFrame>
        <p:nvGraphicFramePr>
          <p:cNvPr id="8195" name="Object 3" descr="The graphic shows a money symbol with a smiling face. " title="Money Symbol"/>
          <p:cNvGraphicFramePr>
            <a:graphicFrameLocks noChangeAspect="1"/>
          </p:cNvGraphicFramePr>
          <p:nvPr/>
        </p:nvGraphicFramePr>
        <p:xfrm>
          <a:off x="3733800" y="3581400"/>
          <a:ext cx="2400300" cy="276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49" name="Clip" r:id="rId3" imgW="4579545" imgH="5270626" progId="MS_ClipArt_Gallery.2">
                  <p:embed/>
                </p:oleObj>
              </mc:Choice>
              <mc:Fallback>
                <p:oleObj name="Clip" r:id="rId3" imgW="4579545" imgH="5270626" progId="MS_ClipArt_Gallery.2">
                  <p:embed/>
                  <p:pic>
                    <p:nvPicPr>
                      <p:cNvPr id="81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581400"/>
                        <a:ext cx="2400300" cy="276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/>
              <a:t>Write </a:t>
            </a:r>
            <a:r>
              <a:rPr lang="en-US" sz="6000" b="1">
                <a:solidFill>
                  <a:srgbClr val="0070C0"/>
                </a:solidFill>
              </a:rPr>
              <a:t>P</a:t>
            </a:r>
            <a:r>
              <a:rPr lang="en-US"/>
              <a:t> to the left of each item that you do with people.</a:t>
            </a:r>
          </a:p>
        </p:txBody>
      </p:sp>
      <p:pic>
        <p:nvPicPr>
          <p:cNvPr id="2" name="Picture 1" descr="Photo shows a group of happy young people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819400"/>
            <a:ext cx="4550685" cy="3098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" descr="http://www.thepath.net.in/Images/Multiple-Intelligences-1.jpg&#10;This graphic shows the nine multiple intelligences: logical, intrapersonal, linguistic, naturalistic, visual, existential, interpersonal, musical, and kinesthetic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5890741" cy="589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Write </a:t>
            </a:r>
            <a:r>
              <a:rPr lang="en-US" sz="6000" b="1">
                <a:solidFill>
                  <a:srgbClr val="0070C0"/>
                </a:solidFill>
              </a:rPr>
              <a:t>I</a:t>
            </a:r>
            <a:r>
              <a:rPr lang="en-US"/>
              <a:t> next to anything that you do by yourself (individually)</a:t>
            </a:r>
          </a:p>
        </p:txBody>
      </p:sp>
      <p:pic>
        <p:nvPicPr>
          <p:cNvPr id="2" name="Picture 1" descr="Photo shows an individual working with a computer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25" y="2819400"/>
            <a:ext cx="2089150" cy="3174616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600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/>
              <a:t>Write </a:t>
            </a:r>
            <a:r>
              <a:rPr lang="en-US" sz="6000" b="1">
                <a:solidFill>
                  <a:srgbClr val="0070C0"/>
                </a:solidFill>
              </a:rPr>
              <a:t>T</a:t>
            </a:r>
            <a:r>
              <a:rPr lang="en-US"/>
              <a:t> next to the items that involve working with things.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838450"/>
            <a:ext cx="7416800" cy="4038600"/>
          </a:xfrm>
        </p:spPr>
        <p:txBody>
          <a:bodyPr/>
          <a:lstStyle/>
          <a:p>
            <a:pPr>
              <a:defRPr/>
            </a:pPr>
            <a:r>
              <a:rPr lang="en-US"/>
              <a:t>Cars</a:t>
            </a:r>
          </a:p>
          <a:p>
            <a:pPr>
              <a:defRPr/>
            </a:pPr>
            <a:r>
              <a:rPr lang="en-US"/>
              <a:t>Tools</a:t>
            </a:r>
          </a:p>
          <a:p>
            <a:pPr>
              <a:defRPr/>
            </a:pPr>
            <a:r>
              <a:rPr lang="en-US"/>
              <a:t>Gardening</a:t>
            </a:r>
          </a:p>
          <a:p>
            <a:pPr>
              <a:defRPr/>
            </a:pPr>
            <a:r>
              <a:rPr lang="en-US"/>
              <a:t>Crafts</a:t>
            </a:r>
          </a:p>
          <a:p>
            <a:pPr>
              <a:defRPr/>
            </a:pPr>
            <a:endParaRPr lang="en-US"/>
          </a:p>
        </p:txBody>
      </p:sp>
      <p:graphicFrame>
        <p:nvGraphicFramePr>
          <p:cNvPr id="11268" name="Object 4" descr="Graphic shows mechanic's tools. " title="Tools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907118"/>
              </p:ext>
            </p:extLst>
          </p:nvPr>
        </p:nvGraphicFramePr>
        <p:xfrm>
          <a:off x="3657600" y="2895600"/>
          <a:ext cx="2324100" cy="3070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1" name="Clip" r:id="rId3" imgW="980237" imgH="1293876" progId="MS_ClipArt_Gallery.2">
                  <p:embed/>
                </p:oleObj>
              </mc:Choice>
              <mc:Fallback>
                <p:oleObj name="Clip" r:id="rId3" imgW="980237" imgH="1293876" progId="MS_ClipArt_Gallery.2">
                  <p:embed/>
                  <p:pic>
                    <p:nvPicPr>
                      <p:cNvPr id="112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895600"/>
                        <a:ext cx="2324100" cy="30701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95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/>
              <a:t>Write </a:t>
            </a:r>
            <a:r>
              <a:rPr lang="en-US" sz="6000" b="1">
                <a:solidFill>
                  <a:srgbClr val="0070C0"/>
                </a:solidFill>
              </a:rPr>
              <a:t>D</a:t>
            </a:r>
            <a:r>
              <a:rPr lang="en-US"/>
              <a:t> next to items that involve working with data.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43200"/>
            <a:ext cx="7416800" cy="3276600"/>
          </a:xfrm>
        </p:spPr>
        <p:txBody>
          <a:bodyPr/>
          <a:lstStyle/>
          <a:p>
            <a:pPr>
              <a:defRPr/>
            </a:pPr>
            <a:r>
              <a:rPr lang="en-US"/>
              <a:t>Computers</a:t>
            </a:r>
          </a:p>
          <a:p>
            <a:pPr>
              <a:defRPr/>
            </a:pPr>
            <a:r>
              <a:rPr lang="en-US"/>
              <a:t>Math</a:t>
            </a:r>
          </a:p>
          <a:p>
            <a:pPr>
              <a:defRPr/>
            </a:pPr>
            <a:r>
              <a:rPr lang="en-US"/>
              <a:t>Budgeting</a:t>
            </a:r>
          </a:p>
          <a:p>
            <a:pPr>
              <a:defRPr/>
            </a:pPr>
            <a:r>
              <a:rPr lang="en-US"/>
              <a:t>Organizing</a:t>
            </a:r>
          </a:p>
        </p:txBody>
      </p:sp>
      <p:graphicFrame>
        <p:nvGraphicFramePr>
          <p:cNvPr id="12292" name="Object 4" descr="The cartoon shows a person being swallowed up by a computer. " title="Computer Cartoon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815198"/>
              </p:ext>
            </p:extLst>
          </p:nvPr>
        </p:nvGraphicFramePr>
        <p:xfrm>
          <a:off x="3429000" y="2362200"/>
          <a:ext cx="3283496" cy="307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5" name="Clip" r:id="rId3" imgW="7402982" imgH="6930238" progId="MS_ClipArt_Gallery.2">
                  <p:embed/>
                </p:oleObj>
              </mc:Choice>
              <mc:Fallback>
                <p:oleObj name="Clip" r:id="rId3" imgW="7402982" imgH="6930238" progId="MS_ClipArt_Gallery.2">
                  <p:embed/>
                  <p:pic>
                    <p:nvPicPr>
                      <p:cNvPr id="122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362200"/>
                        <a:ext cx="3283496" cy="307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/>
              <a:t>Write </a:t>
            </a:r>
            <a:r>
              <a:rPr lang="en-US" sz="6000" b="1">
                <a:solidFill>
                  <a:srgbClr val="0070C0"/>
                </a:solidFill>
              </a:rPr>
              <a:t>A</a:t>
            </a:r>
            <a:r>
              <a:rPr lang="en-US"/>
              <a:t> next to items that involve physical activity.</a:t>
            </a:r>
          </a:p>
        </p:txBody>
      </p:sp>
      <p:pic>
        <p:nvPicPr>
          <p:cNvPr id="2" name="Picture 1" descr="The photo shows a group of people running.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771775"/>
            <a:ext cx="4572000" cy="304770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/>
              <a:t>Write </a:t>
            </a:r>
            <a:r>
              <a:rPr lang="en-US" sz="6000" b="1">
                <a:solidFill>
                  <a:srgbClr val="0070C0"/>
                </a:solidFill>
              </a:rPr>
              <a:t>R</a:t>
            </a:r>
            <a:r>
              <a:rPr lang="en-US">
                <a:solidFill>
                  <a:srgbClr val="C00000"/>
                </a:solidFill>
              </a:rPr>
              <a:t> </a:t>
            </a:r>
            <a:r>
              <a:rPr lang="en-US"/>
              <a:t>next to items that involve risk or adventure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2852936"/>
            <a:ext cx="7416800" cy="3468687"/>
          </a:xfrm>
        </p:spPr>
        <p:txBody>
          <a:bodyPr/>
          <a:lstStyle/>
          <a:p>
            <a:pPr>
              <a:defRPr/>
            </a:pPr>
            <a:r>
              <a:rPr lang="en-US"/>
              <a:t>Car racing</a:t>
            </a:r>
          </a:p>
          <a:p>
            <a:pPr>
              <a:defRPr/>
            </a:pPr>
            <a:r>
              <a:rPr lang="en-US"/>
              <a:t>Skiing</a:t>
            </a:r>
          </a:p>
          <a:p>
            <a:pPr>
              <a:defRPr/>
            </a:pPr>
            <a:r>
              <a:rPr lang="en-US"/>
              <a:t>Motorcycle riding</a:t>
            </a:r>
          </a:p>
          <a:p>
            <a:pPr>
              <a:defRPr/>
            </a:pPr>
            <a:r>
              <a:rPr lang="en-US"/>
              <a:t>Skydiving</a:t>
            </a:r>
          </a:p>
          <a:p>
            <a:pPr>
              <a:defRPr/>
            </a:pPr>
            <a:r>
              <a:rPr lang="en-US"/>
              <a:t>Rock Climbing </a:t>
            </a:r>
          </a:p>
        </p:txBody>
      </p:sp>
      <p:pic>
        <p:nvPicPr>
          <p:cNvPr id="5" name="Picture 4" descr="The photo shows some cyclists riding on the edge of a cliff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432" y="3140968"/>
            <a:ext cx="4280030" cy="276367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28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Write </a:t>
            </a:r>
            <a:r>
              <a:rPr lang="en-US" sz="6000" b="1">
                <a:solidFill>
                  <a:srgbClr val="0070C0"/>
                </a:solidFill>
              </a:rPr>
              <a:t>MT</a:t>
            </a:r>
            <a:r>
              <a:rPr lang="en-US"/>
              <a:t> next to the items you would like to spend more time doing.</a:t>
            </a:r>
          </a:p>
        </p:txBody>
      </p:sp>
      <p:graphicFrame>
        <p:nvGraphicFramePr>
          <p:cNvPr id="15363" name="Object 2048" descr="Graphic of an alarm clock" title="Alarm Clock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442394"/>
              </p:ext>
            </p:extLst>
          </p:nvPr>
        </p:nvGraphicFramePr>
        <p:xfrm>
          <a:off x="6802437" y="3983037"/>
          <a:ext cx="2370138" cy="285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7" name="Clip" r:id="rId3" imgW="2875984" imgH="3464459" progId="MS_ClipArt_Gallery.2">
                  <p:embed/>
                </p:oleObj>
              </mc:Choice>
              <mc:Fallback>
                <p:oleObj name="Clip" r:id="rId3" imgW="2875984" imgH="3464459" progId="MS_ClipArt_Gallery.2">
                  <p:embed/>
                  <p:pic>
                    <p:nvPicPr>
                      <p:cNvPr id="15363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2437" y="3983037"/>
                        <a:ext cx="2370138" cy="285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057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Number </a:t>
            </a:r>
            <a:r>
              <a:rPr lang="en-US" sz="6000" b="1">
                <a:solidFill>
                  <a:srgbClr val="0070C0"/>
                </a:solidFill>
              </a:rPr>
              <a:t>1-5</a:t>
            </a:r>
            <a:r>
              <a:rPr lang="en-US"/>
              <a:t> the most important items on your list.</a:t>
            </a:r>
            <a:br>
              <a:rPr lang="en-US"/>
            </a:br>
            <a:r>
              <a:rPr lang="en-US"/>
              <a:t>What is your number one interest?  Share it with the class.</a:t>
            </a:r>
          </a:p>
        </p:txBody>
      </p:sp>
      <p:pic>
        <p:nvPicPr>
          <p:cNvPr id="4" name="Picture 4" descr="This graphic shows the numeral one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3861048"/>
            <a:ext cx="1967825" cy="172184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133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20 Things You Like to Do</a:t>
            </a:r>
            <a:br>
              <a:rPr lang="en-US">
                <a:solidFill>
                  <a:srgbClr val="FFFF99"/>
                </a:solidFill>
              </a:rPr>
            </a:br>
            <a:br>
              <a:rPr lang="en-US"/>
            </a:br>
            <a:r>
              <a:rPr lang="en-US"/>
              <a:t>Answer questions at the end of this activity.</a:t>
            </a:r>
            <a:br>
              <a:rPr lang="en-US"/>
            </a:br>
            <a:br>
              <a:rPr lang="en-US"/>
            </a:br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What kind of lifestyle do you prefer?</a:t>
            </a:r>
          </a:p>
        </p:txBody>
      </p:sp>
      <p:pic>
        <p:nvPicPr>
          <p:cNvPr id="6" name="Picture 1" descr="Photo shows a group of people in different occupations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3327400"/>
            <a:ext cx="55499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raphic shows the lifestyle triangle including leisure and recreation, kinship and friendship, and study and work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04975"/>
            <a:ext cx="48768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Lifestyle Triangle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7416800" cy="508000"/>
          </a:xfrm>
        </p:spPr>
        <p:txBody>
          <a:bodyPr/>
          <a:lstStyle/>
          <a:p>
            <a:r>
              <a:rPr lang="en-US"/>
              <a:t>Three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7416800" cy="3849687"/>
          </a:xfrm>
        </p:spPr>
        <p:txBody>
          <a:bodyPr/>
          <a:lstStyle/>
          <a:p>
            <a:r>
              <a:rPr lang="en-US"/>
              <a:t>Heredity</a:t>
            </a:r>
          </a:p>
          <a:p>
            <a:r>
              <a:rPr lang="en-US"/>
              <a:t>Personal Life History</a:t>
            </a:r>
          </a:p>
          <a:p>
            <a:r>
              <a:rPr lang="en-US"/>
              <a:t>Cultural and historical background</a:t>
            </a:r>
          </a:p>
          <a:p>
            <a:endParaRPr lang="en-US"/>
          </a:p>
          <a:p>
            <a:pPr marL="0" indent="0">
              <a:buNone/>
            </a:pPr>
            <a:r>
              <a:rPr lang="en-US">
                <a:solidFill>
                  <a:srgbClr val="0070C0"/>
                </a:solidFill>
              </a:rPr>
              <a:t>Key Idea:</a:t>
            </a:r>
            <a:r>
              <a:rPr lang="en-US">
                <a:solidFill>
                  <a:srgbClr val="C00000"/>
                </a:solidFill>
              </a:rPr>
              <a:t> </a:t>
            </a:r>
            <a:r>
              <a:rPr lang="en-US"/>
              <a:t>You can develop your multiple intelligences.</a:t>
            </a:r>
          </a:p>
        </p:txBody>
      </p:sp>
    </p:spTree>
    <p:extLst>
      <p:ext uri="{BB962C8B-B14F-4D97-AF65-F5344CB8AC3E}">
        <p14:creationId xmlns:p14="http://schemas.microsoft.com/office/powerpoint/2010/main" val="5972428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990600"/>
            <a:ext cx="6408737" cy="508000"/>
          </a:xfrm>
        </p:spPr>
        <p:txBody>
          <a:bodyPr/>
          <a:lstStyle/>
          <a:p>
            <a:r>
              <a:rPr lang="en-US"/>
              <a:t>Lifestyle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905000"/>
            <a:ext cx="6481763" cy="475297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Look at the results of 20 Things You Like to Do.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Do you have a balance between leisure, socializing and work/study?</a:t>
            </a:r>
          </a:p>
        </p:txBody>
      </p:sp>
    </p:spTree>
    <p:extLst>
      <p:ext uri="{BB962C8B-B14F-4D97-AF65-F5344CB8AC3E}">
        <p14:creationId xmlns:p14="http://schemas.microsoft.com/office/powerpoint/2010/main" val="15638404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8" y="1268760"/>
            <a:ext cx="4176713" cy="893762"/>
          </a:xfrm>
        </p:spPr>
        <p:txBody>
          <a:bodyPr/>
          <a:lstStyle/>
          <a:p>
            <a:r>
              <a:rPr lang="en-US" sz="4400"/>
              <a:t>Exploring Your Values</a:t>
            </a:r>
          </a:p>
        </p:txBody>
      </p:sp>
    </p:spTree>
    <p:extLst>
      <p:ext uri="{BB962C8B-B14F-4D97-AF65-F5344CB8AC3E}">
        <p14:creationId xmlns:p14="http://schemas.microsoft.com/office/powerpoint/2010/main" val="11581208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7416800" cy="508000"/>
          </a:xfrm>
        </p:spPr>
        <p:txBody>
          <a:bodyPr/>
          <a:lstStyle/>
          <a:p>
            <a:pPr>
              <a:defRPr/>
            </a:pP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What Are Your Values?</a:t>
            </a:r>
          </a:p>
        </p:txBody>
      </p:sp>
      <p:pic>
        <p:nvPicPr>
          <p:cNvPr id="2" name="Picture 1" descr="Photo shows a young woman thinking.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90800"/>
            <a:ext cx="4427802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Values are: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1901304"/>
            <a:ext cx="7416800" cy="3276600"/>
          </a:xfrm>
        </p:spPr>
        <p:txBody>
          <a:bodyPr/>
          <a:lstStyle/>
          <a:p>
            <a:pPr>
              <a:defRPr/>
            </a:pPr>
            <a:r>
              <a:rPr lang="en-US" sz="4000"/>
              <a:t>What we think is important</a:t>
            </a:r>
          </a:p>
          <a:p>
            <a:pPr>
              <a:defRPr/>
            </a:pPr>
            <a:r>
              <a:rPr lang="en-US" sz="4000"/>
              <a:t>What we feel is right and good</a:t>
            </a:r>
          </a:p>
          <a:p>
            <a:pPr>
              <a:defRPr/>
            </a:pPr>
            <a:endParaRPr lang="en-US"/>
          </a:p>
        </p:txBody>
      </p:sp>
      <p:pic>
        <p:nvPicPr>
          <p:cNvPr id="5" name="Picture 4" descr="Graphic that says, &amp;#34;Values&amp;#34; in different colors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3789040"/>
            <a:ext cx="4657725" cy="194072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0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z="4000">
                <a:solidFill>
                  <a:schemeClr val="tx1"/>
                </a:solidFill>
              </a:rPr>
              <a:t>Where do we get our values?</a:t>
            </a:r>
          </a:p>
        </p:txBody>
      </p:sp>
      <p:pic>
        <p:nvPicPr>
          <p:cNvPr id="3" name="Picture 4" descr="Graphic that says &amp;#34;Our Values&amp;#34; in different color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3717032"/>
            <a:ext cx="5333996" cy="142875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Values come from: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7416800" cy="4267200"/>
          </a:xfrm>
        </p:spPr>
        <p:txBody>
          <a:bodyPr/>
          <a:lstStyle/>
          <a:p>
            <a:pPr>
              <a:defRPr/>
            </a:pPr>
            <a:r>
              <a:rPr lang="en-US"/>
              <a:t>Parents</a:t>
            </a:r>
          </a:p>
          <a:p>
            <a:pPr>
              <a:defRPr/>
            </a:pPr>
            <a:r>
              <a:rPr lang="en-US"/>
              <a:t>Friends</a:t>
            </a:r>
          </a:p>
          <a:p>
            <a:pPr>
              <a:defRPr/>
            </a:pPr>
            <a:r>
              <a:rPr lang="en-US"/>
              <a:t>Culture</a:t>
            </a:r>
          </a:p>
          <a:p>
            <a:pPr>
              <a:defRPr/>
            </a:pPr>
            <a:r>
              <a:rPr lang="en-US"/>
              <a:t>Church</a:t>
            </a:r>
          </a:p>
          <a:p>
            <a:pPr>
              <a:defRPr/>
            </a:pPr>
            <a:r>
              <a:rPr lang="en-US"/>
              <a:t>Media</a:t>
            </a:r>
          </a:p>
          <a:p>
            <a:pPr>
              <a:defRPr/>
            </a:pPr>
            <a:r>
              <a:rPr lang="en-US"/>
              <a:t>Society</a:t>
            </a:r>
          </a:p>
        </p:txBody>
      </p:sp>
      <p:graphicFrame>
        <p:nvGraphicFramePr>
          <p:cNvPr id="29700" name="Object 4" descr="Graphic with happy family looking out a window. " title="Family"/>
          <p:cNvGraphicFramePr>
            <a:graphicFrameLocks noChangeAspect="1"/>
          </p:cNvGraphicFramePr>
          <p:nvPr/>
        </p:nvGraphicFramePr>
        <p:xfrm>
          <a:off x="3810000" y="2057400"/>
          <a:ext cx="3848100" cy="311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7" name="Clip" r:id="rId3" imgW="525780" imgH="425196" progId="MS_ClipArt_Gallery.2">
                  <p:embed/>
                </p:oleObj>
              </mc:Choice>
              <mc:Fallback>
                <p:oleObj name="Clip" r:id="rId3" imgW="525780" imgH="425196" progId="MS_ClipArt_Gallery.2">
                  <p:embed/>
                  <p:pic>
                    <p:nvPicPr>
                      <p:cNvPr id="297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057400"/>
                        <a:ext cx="3848100" cy="311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Assignment: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My Personal Coat of Arms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667000"/>
            <a:ext cx="6705600" cy="3733800"/>
          </a:xfrm>
        </p:spPr>
        <p:txBody>
          <a:bodyPr/>
          <a:lstStyle/>
          <a:p>
            <a:pPr>
              <a:defRPr/>
            </a:pPr>
            <a:r>
              <a:rPr lang="en-US"/>
              <a:t>What you like about yourself</a:t>
            </a:r>
          </a:p>
          <a:p>
            <a:pPr>
              <a:defRPr/>
            </a:pPr>
            <a:r>
              <a:rPr lang="en-US"/>
              <a:t>Your greatest achievement</a:t>
            </a:r>
          </a:p>
          <a:p>
            <a:pPr>
              <a:defRPr/>
            </a:pPr>
            <a:r>
              <a:rPr lang="en-US"/>
              <a:t>Your most prized possession</a:t>
            </a:r>
          </a:p>
          <a:p>
            <a:pPr>
              <a:defRPr/>
            </a:pPr>
            <a:r>
              <a:rPr lang="en-US"/>
              <a:t>What you value most in life</a:t>
            </a:r>
          </a:p>
          <a:p>
            <a:pPr>
              <a:defRPr/>
            </a:pPr>
            <a:r>
              <a:rPr lang="en-US"/>
              <a:t>A symbol of your personality</a:t>
            </a:r>
          </a:p>
          <a:p>
            <a:pPr>
              <a:defRPr/>
            </a:pPr>
            <a:r>
              <a:rPr lang="en-US"/>
              <a:t>Three words to be remembered by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z="4000">
                <a:solidFill>
                  <a:schemeClr val="tx1"/>
                </a:solidFill>
              </a:rPr>
              <a:t>Some samples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CoatofArms1.JPG&#10;&#10;Sample of a student coat of arms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0"/>
            <a:ext cx="459263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CoatofArms2.JPG&#10;Sample of a student coat of arms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163637"/>
            <a:ext cx="4724400" cy="566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268760"/>
            <a:ext cx="6408737" cy="508000"/>
          </a:xfrm>
        </p:spPr>
        <p:txBody>
          <a:bodyPr/>
          <a:lstStyle/>
          <a:p>
            <a:r>
              <a:rPr lang="en-US"/>
              <a:t>Life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105025"/>
            <a:ext cx="6481763" cy="4752975"/>
          </a:xfrm>
        </p:spPr>
        <p:txBody>
          <a:bodyPr/>
          <a:lstStyle/>
          <a:p>
            <a:r>
              <a:rPr lang="en-US"/>
              <a:t>Crystallizers promote the development of the intelligence.</a:t>
            </a:r>
          </a:p>
          <a:p>
            <a:r>
              <a:rPr lang="en-US"/>
              <a:t>Paralyzers inhibit the development of the intelligence.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What are some factors that affected your intelligences early in life?</a:t>
            </a:r>
          </a:p>
        </p:txBody>
      </p:sp>
    </p:spTree>
    <p:extLst>
      <p:ext uri="{BB962C8B-B14F-4D97-AF65-F5344CB8AC3E}">
        <p14:creationId xmlns:p14="http://schemas.microsoft.com/office/powerpoint/2010/main" val="31141614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CoatofArms4.JPG&#10;&#10;Sample of a student coat of arms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25525"/>
            <a:ext cx="4818063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3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Complete:</a:t>
            </a:r>
            <a:br>
              <a:rPr lang="en-US"/>
            </a:br>
            <a:r>
              <a:rPr lang="en-US"/>
              <a:t>Assessing Your Personal Values </a:t>
            </a:r>
            <a:br>
              <a:rPr lang="en-US"/>
            </a:br>
            <a:br>
              <a:rPr lang="en-US"/>
            </a:br>
            <a:r>
              <a:rPr lang="en-US"/>
              <a:t>Share your highest value with the class</a:t>
            </a:r>
            <a:br>
              <a:rPr lang="en-US"/>
            </a:br>
            <a:br>
              <a:rPr lang="en-US"/>
            </a:br>
            <a:r>
              <a:rPr lang="en-US"/>
              <a:t>Complete: </a:t>
            </a:r>
            <a:br>
              <a:rPr lang="en-US"/>
            </a:br>
            <a:r>
              <a:rPr lang="en-US"/>
              <a:t>Summing Up Values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</a:rPr>
              <a:t>Making a Career Decision</a:t>
            </a:r>
          </a:p>
        </p:txBody>
      </p:sp>
      <p:pic>
        <p:nvPicPr>
          <p:cNvPr id="67587" name="Picture 1" descr="Photo of a sign that has &amp;#34;Careers&amp;#34; in the title and a road that splits into two directions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0944"/>
            <a:ext cx="5681663" cy="405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981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/>
              <a:t>There is a choice you have to make,</a:t>
            </a:r>
            <a:br>
              <a:rPr lang="en-US" sz="3600"/>
            </a:br>
            <a:r>
              <a:rPr lang="en-US" sz="3600"/>
              <a:t>In everything you do.</a:t>
            </a:r>
            <a:br>
              <a:rPr lang="en-US" sz="3600"/>
            </a:br>
            <a:r>
              <a:rPr lang="en-US" sz="3600"/>
              <a:t>And you must always keep in mind,</a:t>
            </a:r>
            <a:br>
              <a:rPr lang="en-US" sz="3600"/>
            </a:br>
            <a:r>
              <a:rPr lang="en-US" sz="3600"/>
              <a:t>The choice you make, makes you.</a:t>
            </a:r>
            <a:endParaRPr lang="en-US"/>
          </a:p>
        </p:txBody>
      </p:sp>
      <p:pic>
        <p:nvPicPr>
          <p:cNvPr id="68611" name="Picture 3" descr="Photo with the title: &amp;#34;My Dreams&amp;#34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6638"/>
            <a:ext cx="3409950" cy="228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060848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/>
              <a:t>Steps in Making a Career Decision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564904"/>
            <a:ext cx="7416800" cy="4154487"/>
          </a:xfrm>
        </p:spPr>
        <p:txBody>
          <a:bodyPr/>
          <a:lstStyle/>
          <a:p>
            <a:pPr>
              <a:defRPr/>
            </a:pPr>
            <a:r>
              <a:rPr lang="en-US"/>
              <a:t>Self-assessment</a:t>
            </a:r>
          </a:p>
          <a:p>
            <a:pPr lvl="1">
              <a:buClr>
                <a:srgbClr val="CC66FF"/>
              </a:buClr>
              <a:defRPr/>
            </a:pPr>
            <a:r>
              <a:rPr lang="en-US"/>
              <a:t>Personality, Interests, Values, Skills</a:t>
            </a:r>
          </a:p>
          <a:p>
            <a:pPr>
              <a:defRPr/>
            </a:pPr>
            <a:r>
              <a:rPr lang="en-US"/>
              <a:t>Explore Options</a:t>
            </a:r>
          </a:p>
          <a:p>
            <a:pPr>
              <a:defRPr/>
            </a:pPr>
            <a:r>
              <a:rPr lang="en-US"/>
              <a:t>Research careers</a:t>
            </a:r>
          </a:p>
          <a:p>
            <a:pPr>
              <a:defRPr/>
            </a:pPr>
            <a:r>
              <a:rPr lang="en-US"/>
              <a:t>Plan your education</a:t>
            </a:r>
          </a:p>
          <a:p>
            <a:pPr>
              <a:defRPr/>
            </a:pPr>
            <a:r>
              <a:rPr lang="en-US"/>
              <a:t>Make a commitment and take action</a:t>
            </a:r>
          </a:p>
          <a:p>
            <a:pPr>
              <a:defRPr/>
            </a:pPr>
            <a:r>
              <a:rPr lang="en-US"/>
              <a:t>Evaluate</a:t>
            </a:r>
          </a:p>
          <a:p>
            <a:pPr>
              <a:defRPr/>
            </a:pPr>
            <a:r>
              <a:rPr lang="en-US"/>
              <a:t>How is it working?</a:t>
            </a:r>
          </a:p>
        </p:txBody>
      </p:sp>
      <p:pic>
        <p:nvPicPr>
          <p:cNvPr id="4" name="Picture 3" descr="Photo of a sign that has multiple pathways as in the many choices in making a decision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655515" cy="181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219200"/>
            <a:ext cx="6408737" cy="508000"/>
          </a:xfrm>
        </p:spPr>
        <p:txBody>
          <a:bodyPr/>
          <a:lstStyle/>
          <a:p>
            <a:pPr>
              <a:defRPr/>
            </a:pPr>
            <a:r>
              <a:rPr lang="en-US"/>
              <a:t>Planful Decisions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39131"/>
            <a:ext cx="6481763" cy="4752975"/>
          </a:xfrm>
        </p:spPr>
        <p:txBody>
          <a:bodyPr/>
          <a:lstStyle/>
          <a:p>
            <a:pPr>
              <a:defRPr/>
            </a:pPr>
            <a:r>
              <a:rPr lang="en-US"/>
              <a:t>Weigh the consequences</a:t>
            </a:r>
          </a:p>
          <a:p>
            <a:pPr>
              <a:defRPr/>
            </a:pPr>
            <a:r>
              <a:rPr lang="en-US"/>
              <a:t>What are the pros and cons</a:t>
            </a:r>
          </a:p>
          <a:p>
            <a:pPr>
              <a:defRPr/>
            </a:pPr>
            <a:endParaRPr lang="en-US"/>
          </a:p>
        </p:txBody>
      </p:sp>
      <p:pic>
        <p:nvPicPr>
          <p:cNvPr id="73732" name="Picture 4" descr="j0094995&#10;&#10;Graphic showing the scales of justice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52800"/>
            <a:ext cx="2657475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/>
              <a:t>Use Planful Decisions for: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416800" cy="3087687"/>
          </a:xfrm>
        </p:spPr>
        <p:txBody>
          <a:bodyPr/>
          <a:lstStyle/>
          <a:p>
            <a:pPr>
              <a:defRPr/>
            </a:pPr>
            <a:r>
              <a:rPr lang="en-US"/>
              <a:t>What is my major?</a:t>
            </a:r>
          </a:p>
          <a:p>
            <a:pPr>
              <a:defRPr/>
            </a:pPr>
            <a:r>
              <a:rPr lang="en-US"/>
              <a:t>What is my career?</a:t>
            </a:r>
          </a:p>
          <a:p>
            <a:pPr>
              <a:defRPr/>
            </a:pPr>
            <a:r>
              <a:rPr lang="en-US"/>
              <a:t>Who should I marry?</a:t>
            </a:r>
          </a:p>
          <a:p>
            <a:pPr>
              <a:defRPr/>
            </a:pPr>
            <a:endParaRPr lang="en-US"/>
          </a:p>
        </p:txBody>
      </p:sp>
      <p:graphicFrame>
        <p:nvGraphicFramePr>
          <p:cNvPr id="74756" name="Object 0" descr="Graphics of a wedding photo" title="Wedding Pho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535693"/>
              </p:ext>
            </p:extLst>
          </p:nvPr>
        </p:nvGraphicFramePr>
        <p:xfrm>
          <a:off x="6789737" y="4121150"/>
          <a:ext cx="2325688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1" name="Clip" r:id="rId3" imgW="1544422" imgH="1804111" progId="MS_ClipArt_Gallery.2">
                  <p:embed/>
                </p:oleObj>
              </mc:Choice>
              <mc:Fallback>
                <p:oleObj name="Clip" r:id="rId3" imgW="1544422" imgH="1804111" progId="MS_ClipArt_Gallery.2">
                  <p:embed/>
                  <p:pic>
                    <p:nvPicPr>
                      <p:cNvPr id="74756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9737" y="4121150"/>
                        <a:ext cx="2325688" cy="271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/>
              <a:t>Steps in Planful Decisions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/>
              <a:t>State the problem</a:t>
            </a:r>
          </a:p>
          <a:p>
            <a:pPr>
              <a:defRPr/>
            </a:pPr>
            <a:r>
              <a:rPr lang="en-US"/>
              <a:t>Consider your values</a:t>
            </a:r>
          </a:p>
          <a:p>
            <a:pPr>
              <a:defRPr/>
            </a:pPr>
            <a:r>
              <a:rPr lang="en-US"/>
              <a:t>What are your talents?</a:t>
            </a:r>
          </a:p>
          <a:p>
            <a:pPr>
              <a:defRPr/>
            </a:pPr>
            <a:r>
              <a:rPr lang="en-US"/>
              <a:t>Gather information</a:t>
            </a:r>
          </a:p>
          <a:p>
            <a:pPr>
              <a:defRPr/>
            </a:pPr>
            <a:r>
              <a:rPr lang="en-US"/>
              <a:t>Generate alternatives</a:t>
            </a:r>
          </a:p>
          <a:p>
            <a:pPr>
              <a:defRPr/>
            </a:pPr>
            <a:r>
              <a:rPr lang="en-US"/>
              <a:t>Evaluate the pros and cons of the options</a:t>
            </a:r>
          </a:p>
          <a:p>
            <a:pPr>
              <a:defRPr/>
            </a:pPr>
            <a:r>
              <a:rPr lang="en-US"/>
              <a:t>Select the best alternative</a:t>
            </a:r>
          </a:p>
          <a:p>
            <a:pPr>
              <a:defRPr/>
            </a:pPr>
            <a:r>
              <a:rPr lang="en-US"/>
              <a:t>Take 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0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Group Activity: Planful Decision</a:t>
            </a:r>
            <a:br>
              <a:rPr lang="en-US"/>
            </a:br>
            <a:endParaRPr lang="en-US"/>
          </a:p>
        </p:txBody>
      </p:sp>
      <p:pic>
        <p:nvPicPr>
          <p:cNvPr id="76803" name="Picture 3" descr="Graphic showing person in the middle of a circle with different colored arrows representing the many different choices available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3567112"/>
            <a:ext cx="3416300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7416800" cy="508000"/>
          </a:xfrm>
        </p:spPr>
        <p:txBody>
          <a:bodyPr/>
          <a:lstStyle/>
          <a:p>
            <a:pPr algn="ctr">
              <a:defRPr/>
            </a:pPr>
            <a:r>
              <a:rPr lang="en-US"/>
              <a:t>Keys to Success:</a:t>
            </a:r>
            <a:br>
              <a:rPr lang="en-US"/>
            </a:br>
            <a:r>
              <a:rPr lang="en-US"/>
              <a:t>Act on Your Values</a:t>
            </a:r>
          </a:p>
        </p:txBody>
      </p:sp>
      <p:graphicFrame>
        <p:nvGraphicFramePr>
          <p:cNvPr id="48131" name="Object 3" descr="Graphic of a padlock with a key" title="Padlock with Key"/>
          <p:cNvGraphicFramePr>
            <a:graphicFrameLocks noChangeAspect="1"/>
          </p:cNvGraphicFramePr>
          <p:nvPr/>
        </p:nvGraphicFramePr>
        <p:xfrm>
          <a:off x="2286000" y="2133600"/>
          <a:ext cx="3170238" cy="323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3" name="Clip" r:id="rId3" imgW="1852943" imgH="1887648" progId="MS_ClipArt_Gallery.2">
                  <p:embed/>
                </p:oleObj>
              </mc:Choice>
              <mc:Fallback>
                <p:oleObj name="Clip" r:id="rId3" imgW="1852943" imgH="1887648" progId="MS_ClipArt_Gallery.2">
                  <p:embed/>
                  <p:pic>
                    <p:nvPicPr>
                      <p:cNvPr id="481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133600"/>
                        <a:ext cx="3170238" cy="323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78092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/>
              <a:t>Your textbook provides an opportunity to explore your multiple intelligences.  Use the access code to take the </a:t>
            </a:r>
            <a:r>
              <a:rPr lang="en-US" sz="4000" err="1"/>
              <a:t>TruTalent</a:t>
            </a:r>
            <a:r>
              <a:rPr lang="en-US" sz="4000"/>
              <a:t> Intelligences assessment. 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Make important decisions based on your values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7416800" cy="3773487"/>
          </a:xfrm>
        </p:spPr>
        <p:txBody>
          <a:bodyPr/>
          <a:lstStyle/>
          <a:p>
            <a:pPr>
              <a:defRPr/>
            </a:pPr>
            <a:r>
              <a:rPr lang="en-US"/>
              <a:t>Should I go to college?</a:t>
            </a:r>
          </a:p>
          <a:p>
            <a:pPr>
              <a:defRPr/>
            </a:pPr>
            <a:r>
              <a:rPr lang="en-US"/>
              <a:t>What is my major</a:t>
            </a:r>
          </a:p>
          <a:p>
            <a:pPr>
              <a:defRPr/>
            </a:pPr>
            <a:r>
              <a:rPr lang="en-US"/>
              <a:t>What career should I choose?</a:t>
            </a:r>
          </a:p>
          <a:p>
            <a:pPr>
              <a:defRPr/>
            </a:pPr>
            <a:r>
              <a:rPr lang="en-US"/>
              <a:t>Who should I marry?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0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z="3600">
                <a:solidFill>
                  <a:schemeClr val="tx1"/>
                </a:solidFill>
              </a:rPr>
              <a:t>Knowing your values is not enough.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z="4800">
                <a:solidFill>
                  <a:schemeClr val="tx1"/>
                </a:solidFill>
              </a:rPr>
              <a:t>Act on your values.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600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For example, if you value your good health, what actions will you take?</a:t>
            </a:r>
          </a:p>
        </p:txBody>
      </p:sp>
      <p:graphicFrame>
        <p:nvGraphicFramePr>
          <p:cNvPr id="52227" name="Object 0" descr="Graphic showing a healthy heart." title="Heart Healthy"/>
          <p:cNvGraphicFramePr>
            <a:graphicFrameLocks noChangeAspect="1"/>
          </p:cNvGraphicFramePr>
          <p:nvPr/>
        </p:nvGraphicFramePr>
        <p:xfrm>
          <a:off x="2514600" y="3429000"/>
          <a:ext cx="33528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89" name="Clip" r:id="rId3" imgW="909833" imgH="668672" progId="MS_ClipArt_Gallery.2">
                  <p:embed/>
                </p:oleObj>
              </mc:Choice>
              <mc:Fallback>
                <p:oleObj name="Clip" r:id="rId3" imgW="909833" imgH="668672" progId="MS_ClipArt_Gallery.2">
                  <p:embed/>
                  <p:pic>
                    <p:nvPicPr>
                      <p:cNvPr id="52227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429000"/>
                        <a:ext cx="3352800" cy="246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If you value a college education, you can find the motivation needed to be successful.</a:t>
            </a:r>
          </a:p>
        </p:txBody>
      </p:sp>
      <p:pic>
        <p:nvPicPr>
          <p:cNvPr id="53251" name="Picture 1" descr="Graphic showing graduates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749" y="3505200"/>
            <a:ext cx="4981676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47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Group Activity: Values in Action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908720"/>
            <a:ext cx="6408737" cy="508000"/>
          </a:xfrm>
        </p:spPr>
        <p:txBody>
          <a:bodyPr/>
          <a:lstStyle/>
          <a:p>
            <a:pPr algn="ctr"/>
            <a:r>
              <a:rPr lang="en-US"/>
              <a:t>Choose Your Career with Multiple Intelligence in Mind</a:t>
            </a:r>
          </a:p>
        </p:txBody>
      </p:sp>
      <p:pic>
        <p:nvPicPr>
          <p:cNvPr id="5" name="Picture 4" descr="This graphics has the title, &amp;#34;Find Your Career.&amp;#34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04864"/>
            <a:ext cx="4648466" cy="371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55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87624" y="908720"/>
            <a:ext cx="6408737" cy="508000"/>
          </a:xfrm>
        </p:spPr>
        <p:txBody>
          <a:bodyPr/>
          <a:lstStyle/>
          <a:p>
            <a:r>
              <a:rPr lang="en-US"/>
              <a:t>Build on Your Strengths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331640" y="1628800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Musical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en-US"/>
              <a:t>Listening to music</a:t>
            </a:r>
          </a:p>
          <a:p>
            <a:pPr marL="0" indent="0">
              <a:buNone/>
            </a:pPr>
            <a:r>
              <a:rPr lang="en-US"/>
              <a:t>Singing  or playing an instrument</a:t>
            </a:r>
          </a:p>
          <a:p>
            <a:pPr marL="0" indent="0">
              <a:buNone/>
            </a:pPr>
            <a:r>
              <a:rPr lang="en-US"/>
              <a:t>Recognizing musical patterns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Musical Smart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400050" lvl="1" indent="0">
              <a:buNone/>
            </a:pPr>
            <a:endParaRPr lang="en-US"/>
          </a:p>
          <a:p>
            <a:pPr marL="400050" lvl="1" indent="0">
              <a:buNone/>
            </a:pPr>
            <a:endParaRPr lang="en-US"/>
          </a:p>
          <a:p>
            <a:pPr marL="400050" lvl="1" indent="0">
              <a:buNone/>
            </a:pP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94262" y="1628799"/>
            <a:ext cx="3165475" cy="47529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Careers</a:t>
            </a:r>
            <a:endParaRPr lang="en-US" b="1">
              <a:solidFill>
                <a:srgbClr val="0070C0"/>
              </a:solidFill>
              <a:cs typeface="Arial"/>
            </a:endParaRPr>
          </a:p>
          <a:p>
            <a:pPr marL="0" indent="0">
              <a:buNone/>
            </a:pPr>
            <a:r>
              <a:rPr lang="en-US"/>
              <a:t>Disc Jockey</a:t>
            </a:r>
          </a:p>
          <a:p>
            <a:pPr marL="0" indent="0">
              <a:buNone/>
            </a:pPr>
            <a:r>
              <a:rPr lang="en-US"/>
              <a:t>Music Teacher</a:t>
            </a:r>
          </a:p>
          <a:p>
            <a:pPr marL="0" indent="0">
              <a:buNone/>
            </a:pPr>
            <a:r>
              <a:rPr lang="en-US"/>
              <a:t>Music Retailer</a:t>
            </a:r>
          </a:p>
          <a:p>
            <a:pPr marL="0" indent="0">
              <a:buNone/>
            </a:pPr>
            <a:r>
              <a:rPr lang="en-US"/>
              <a:t>Music Therapist</a:t>
            </a:r>
          </a:p>
          <a:p>
            <a:pPr marL="0" indent="0">
              <a:buNone/>
            </a:pPr>
            <a:r>
              <a:rPr lang="en-US"/>
              <a:t>Singer</a:t>
            </a:r>
          </a:p>
          <a:p>
            <a:pPr marL="0" indent="0">
              <a:buNone/>
            </a:pPr>
            <a:r>
              <a:rPr lang="en-US"/>
              <a:t>Song Writer</a:t>
            </a:r>
          </a:p>
          <a:p>
            <a:pPr marL="0" indent="0">
              <a:buNone/>
            </a:pPr>
            <a:r>
              <a:rPr lang="en-US"/>
              <a:t>Music Critic</a:t>
            </a:r>
          </a:p>
          <a:p>
            <a:pPr marL="0" indent="0">
              <a:buNone/>
            </a:pPr>
            <a:r>
              <a:rPr lang="en-US"/>
              <a:t>Music Lawyer </a:t>
            </a:r>
          </a:p>
        </p:txBody>
      </p:sp>
      <p:pic>
        <p:nvPicPr>
          <p:cNvPr id="7" name="Picture 6" descr="Graphic showing music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597" y="16346"/>
            <a:ext cx="2333813" cy="161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48206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3">
      <a:dk1>
        <a:srgbClr val="4D4D4D"/>
      </a:dk1>
      <a:lt1>
        <a:srgbClr val="FFFFFF"/>
      </a:lt1>
      <a:dk2>
        <a:srgbClr val="000000"/>
      </a:dk2>
      <a:lt2>
        <a:srgbClr val="043000"/>
      </a:lt2>
      <a:accent1>
        <a:srgbClr val="33A900"/>
      </a:accent1>
      <a:accent2>
        <a:srgbClr val="525B56"/>
      </a:accent2>
      <a:accent3>
        <a:srgbClr val="FFFFFF"/>
      </a:accent3>
      <a:accent4>
        <a:srgbClr val="404040"/>
      </a:accent4>
      <a:accent5>
        <a:srgbClr val="ADD1AA"/>
      </a:accent5>
      <a:accent6>
        <a:srgbClr val="49524D"/>
      </a:accent6>
      <a:hlink>
        <a:srgbClr val="747D79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FF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E1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532F3C"/>
        </a:lt2>
        <a:accent1>
          <a:srgbClr val="CDC09A"/>
        </a:accent1>
        <a:accent2>
          <a:srgbClr val="AC9F55"/>
        </a:accent2>
        <a:accent3>
          <a:srgbClr val="FFFFFF"/>
        </a:accent3>
        <a:accent4>
          <a:srgbClr val="404040"/>
        </a:accent4>
        <a:accent5>
          <a:srgbClr val="E3DCCA"/>
        </a:accent5>
        <a:accent6>
          <a:srgbClr val="9B904C"/>
        </a:accent6>
        <a:hlink>
          <a:srgbClr val="DBD3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064300"/>
        </a:lt2>
        <a:accent1>
          <a:srgbClr val="AC927F"/>
        </a:accent1>
        <a:accent2>
          <a:srgbClr val="3AAE00"/>
        </a:accent2>
        <a:accent3>
          <a:srgbClr val="FFFFFF"/>
        </a:accent3>
        <a:accent4>
          <a:srgbClr val="404040"/>
        </a:accent4>
        <a:accent5>
          <a:srgbClr val="D2C7C0"/>
        </a:accent5>
        <a:accent6>
          <a:srgbClr val="349D00"/>
        </a:accent6>
        <a:hlink>
          <a:srgbClr val="D2B8A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033100"/>
        </a:lt2>
        <a:accent1>
          <a:srgbClr val="2F9400"/>
        </a:accent1>
        <a:accent2>
          <a:srgbClr val="6C838B"/>
        </a:accent2>
        <a:accent3>
          <a:srgbClr val="FFFFFF"/>
        </a:accent3>
        <a:accent4>
          <a:srgbClr val="404040"/>
        </a:accent4>
        <a:accent5>
          <a:srgbClr val="ADC8AA"/>
        </a:accent5>
        <a:accent6>
          <a:srgbClr val="61767D"/>
        </a:accent6>
        <a:hlink>
          <a:srgbClr val="996E6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063B00"/>
        </a:lt2>
        <a:accent1>
          <a:srgbClr val="33A800"/>
        </a:accent1>
        <a:accent2>
          <a:srgbClr val="B26D33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A1622D"/>
        </a:accent6>
        <a:hlink>
          <a:srgbClr val="CE793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DC888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C0C42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265400"/>
        </a:lt2>
        <a:accent1>
          <a:srgbClr val="37A091"/>
        </a:accent1>
        <a:accent2>
          <a:srgbClr val="CC8587"/>
        </a:accent2>
        <a:accent3>
          <a:srgbClr val="FFFFFF"/>
        </a:accent3>
        <a:accent4>
          <a:srgbClr val="404040"/>
        </a:accent4>
        <a:accent5>
          <a:srgbClr val="AECDC7"/>
        </a:accent5>
        <a:accent6>
          <a:srgbClr val="B9787A"/>
        </a:accent6>
        <a:hlink>
          <a:srgbClr val="FCE46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546715"/>
        </a:lt2>
        <a:accent1>
          <a:srgbClr val="EF733A"/>
        </a:accent1>
        <a:accent2>
          <a:srgbClr val="C1D72E"/>
        </a:accent2>
        <a:accent3>
          <a:srgbClr val="FFFFFF"/>
        </a:accent3>
        <a:accent4>
          <a:srgbClr val="404040"/>
        </a:accent4>
        <a:accent5>
          <a:srgbClr val="F6BCAE"/>
        </a:accent5>
        <a:accent6>
          <a:srgbClr val="AFC329"/>
        </a:accent6>
        <a:hlink>
          <a:srgbClr val="F1954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406910"/>
        </a:lt2>
        <a:accent1>
          <a:srgbClr val="D04611"/>
        </a:accent1>
        <a:accent2>
          <a:srgbClr val="77BB0F"/>
        </a:accent2>
        <a:accent3>
          <a:srgbClr val="FFFFFF"/>
        </a:accent3>
        <a:accent4>
          <a:srgbClr val="404040"/>
        </a:accent4>
        <a:accent5>
          <a:srgbClr val="E4B0AA"/>
        </a:accent5>
        <a:accent6>
          <a:srgbClr val="6BA90C"/>
        </a:accent6>
        <a:hlink>
          <a:srgbClr val="6CA2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000000"/>
        </a:dk2>
        <a:lt2>
          <a:srgbClr val="102214"/>
        </a:lt2>
        <a:accent1>
          <a:srgbClr val="457136"/>
        </a:accent1>
        <a:accent2>
          <a:srgbClr val="599B51"/>
        </a:accent2>
        <a:accent3>
          <a:srgbClr val="FFFFFF"/>
        </a:accent3>
        <a:accent4>
          <a:srgbClr val="404040"/>
        </a:accent4>
        <a:accent5>
          <a:srgbClr val="B0BBAE"/>
        </a:accent5>
        <a:accent6>
          <a:srgbClr val="508C49"/>
        </a:accent6>
        <a:hlink>
          <a:srgbClr val="78A55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000000"/>
        </a:dk2>
        <a:lt2>
          <a:srgbClr val="043000"/>
        </a:lt2>
        <a:accent1>
          <a:srgbClr val="33A900"/>
        </a:accent1>
        <a:accent2>
          <a:srgbClr val="525B56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49524D"/>
        </a:accent6>
        <a:hlink>
          <a:srgbClr val="747D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75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template</vt:lpstr>
      <vt:lpstr>Exploring Multiple Intelligences, Interests and Values</vt:lpstr>
      <vt:lpstr>PowerPoint Presentation</vt:lpstr>
      <vt:lpstr>Multiple Intelligences</vt:lpstr>
      <vt:lpstr>PowerPoint Presentation</vt:lpstr>
      <vt:lpstr>Three Factors</vt:lpstr>
      <vt:lpstr>Life History</vt:lpstr>
      <vt:lpstr>Your textbook provides an opportunity to explore your multiple intelligences.  Use the access code to take the TruTalent Intelligences assessment. </vt:lpstr>
      <vt:lpstr>Choose Your Career with Multiple Intelligence in Mind</vt:lpstr>
      <vt:lpstr>Build on Your Strengths</vt:lpstr>
      <vt:lpstr>Build on Your Strengths</vt:lpstr>
      <vt:lpstr>Build on Your Strengths</vt:lpstr>
      <vt:lpstr>Build on Your Strengths</vt:lpstr>
      <vt:lpstr>Build on Your Strengths</vt:lpstr>
      <vt:lpstr>Build on Your Strengths</vt:lpstr>
      <vt:lpstr>Build on Your Strengths</vt:lpstr>
      <vt:lpstr>Build on Your Strengths</vt:lpstr>
      <vt:lpstr>Build on Your Strengths</vt:lpstr>
      <vt:lpstr>Emotional Intelligence</vt:lpstr>
      <vt:lpstr>Emotional Intelligence</vt:lpstr>
      <vt:lpstr>Emotional Intelligence</vt:lpstr>
      <vt:lpstr>Emotional Intelligence</vt:lpstr>
      <vt:lpstr>How Can You Develop Emotional Intelligence?</vt:lpstr>
      <vt:lpstr>Developing Emotional Intelligence</vt:lpstr>
      <vt:lpstr>These intelligences work together in complex ways to make us unique individuals.</vt:lpstr>
      <vt:lpstr>           Multiple Intelligences Matching Quiz</vt:lpstr>
      <vt:lpstr>Exploring Your Interests</vt:lpstr>
      <vt:lpstr>Interests</vt:lpstr>
      <vt:lpstr>The Interest Profiler*</vt:lpstr>
      <vt:lpstr>HOLLAND’S HEXAGON</vt:lpstr>
      <vt:lpstr>Investigative Persons</vt:lpstr>
      <vt:lpstr>Artistic Persons</vt:lpstr>
      <vt:lpstr>Social Persons</vt:lpstr>
      <vt:lpstr>Enterprising Persons</vt:lpstr>
      <vt:lpstr>Conventional Persons</vt:lpstr>
      <vt:lpstr>Realistic Persons</vt:lpstr>
      <vt:lpstr>Exercise: What are 20 things you like to do? </vt:lpstr>
      <vt:lpstr>Can you list 20 things you like to do in 5 minutes?</vt:lpstr>
      <vt:lpstr>Now that you have your list, put a $ next to anything that costs more than $20 each time you do it.</vt:lpstr>
      <vt:lpstr>Write P to the left of each item that you do with people.</vt:lpstr>
      <vt:lpstr>Write I next to anything that you do by yourself (individually)</vt:lpstr>
      <vt:lpstr>Write T next to the items that involve working with things.</vt:lpstr>
      <vt:lpstr>Write D next to items that involve working with data.</vt:lpstr>
      <vt:lpstr>Write A next to items that involve physical activity.</vt:lpstr>
      <vt:lpstr>Write R next to items that involve risk or adventure</vt:lpstr>
      <vt:lpstr>Write MT next to the items you would like to spend more time doing.</vt:lpstr>
      <vt:lpstr>Number 1-5 the most important items on your list. What is your number one interest?  Share it with the class.</vt:lpstr>
      <vt:lpstr>20 Things You Like to Do  Answer questions at the end of this activity.  </vt:lpstr>
      <vt:lpstr>What kind of lifestyle do you prefer?</vt:lpstr>
      <vt:lpstr>Lifestyle Triangle</vt:lpstr>
      <vt:lpstr>Lifestyle</vt:lpstr>
      <vt:lpstr>Exploring Your Values</vt:lpstr>
      <vt:lpstr> What Are Your Values?</vt:lpstr>
      <vt:lpstr>Values are:</vt:lpstr>
      <vt:lpstr>Where do we get our values?</vt:lpstr>
      <vt:lpstr>Values come from:</vt:lpstr>
      <vt:lpstr>Assignment:  My Personal Coat of Arms</vt:lpstr>
      <vt:lpstr>Some samples</vt:lpstr>
      <vt:lpstr>PowerPoint Presentation</vt:lpstr>
      <vt:lpstr>PowerPoint Presentation</vt:lpstr>
      <vt:lpstr>PowerPoint Presentation</vt:lpstr>
      <vt:lpstr>Complete: Assessing Your Personal Values   Share your highest value with the class  Complete:  Summing Up Values</vt:lpstr>
      <vt:lpstr>Making a Career Decision</vt:lpstr>
      <vt:lpstr>There is a choice you have to make, In everything you do. And you must always keep in mind, The choice you make, makes you.</vt:lpstr>
      <vt:lpstr>Steps in Making a Career Decision</vt:lpstr>
      <vt:lpstr>Planful Decisions</vt:lpstr>
      <vt:lpstr>Use Planful Decisions for:</vt:lpstr>
      <vt:lpstr>Steps in Planful Decisions</vt:lpstr>
      <vt:lpstr>Group Activity: Planful Decision </vt:lpstr>
      <vt:lpstr>Keys to Success: Act on Your Values</vt:lpstr>
      <vt:lpstr>Make important decisions based on your values</vt:lpstr>
      <vt:lpstr>Knowing your values is not enough.</vt:lpstr>
      <vt:lpstr>Act on your values.</vt:lpstr>
      <vt:lpstr>For example, if you value your good health, what actions will you take?</vt:lpstr>
      <vt:lpstr>If you value a college education, you can find the motivation needed to be successful.</vt:lpstr>
      <vt:lpstr>Group Activity: Values in Action  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revision>1</cp:revision>
  <dcterms:created xsi:type="dcterms:W3CDTF">2006-06-13T13:03:30Z</dcterms:created>
  <dcterms:modified xsi:type="dcterms:W3CDTF">2021-06-01T21:51:15Z</dcterms:modified>
</cp:coreProperties>
</file>